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notesMasterIdLst>
    <p:notesMasterId r:id="rId42"/>
  </p:notesMasterIdLst>
  <p:sldIdLst>
    <p:sldId id="256" r:id="rId2"/>
    <p:sldId id="257" r:id="rId3"/>
    <p:sldId id="259" r:id="rId4"/>
    <p:sldId id="260" r:id="rId5"/>
    <p:sldId id="258" r:id="rId6"/>
    <p:sldId id="261" r:id="rId7"/>
    <p:sldId id="262" r:id="rId8"/>
    <p:sldId id="263" r:id="rId9"/>
    <p:sldId id="292"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 id="277" r:id="rId25"/>
    <p:sldId id="279" r:id="rId26"/>
    <p:sldId id="280" r:id="rId27"/>
    <p:sldId id="281" r:id="rId28"/>
    <p:sldId id="291" r:id="rId29"/>
    <p:sldId id="282" r:id="rId30"/>
    <p:sldId id="283" r:id="rId31"/>
    <p:sldId id="284" r:id="rId32"/>
    <p:sldId id="285" r:id="rId33"/>
    <p:sldId id="286" r:id="rId34"/>
    <p:sldId id="287" r:id="rId35"/>
    <p:sldId id="288" r:id="rId36"/>
    <p:sldId id="289" r:id="rId37"/>
    <p:sldId id="290" r:id="rId38"/>
    <p:sldId id="294" r:id="rId39"/>
    <p:sldId id="296" r:id="rId40"/>
    <p:sldId id="295"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2610"/>
  </p:normalViewPr>
  <p:slideViewPr>
    <p:cSldViewPr>
      <p:cViewPr varScale="1">
        <p:scale>
          <a:sx n="121" d="100"/>
          <a:sy n="121" d="100"/>
        </p:scale>
        <p:origin x="190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25339D4-AB03-B440-8BB5-A4753057A32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4339" name="Rectangle 3">
            <a:extLst>
              <a:ext uri="{FF2B5EF4-FFF2-40B4-BE49-F238E27FC236}">
                <a16:creationId xmlns:a16="http://schemas.microsoft.com/office/drawing/2014/main" id="{34263B8A-9C38-0145-83AF-6DC558EB647C}"/>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3316" name="Rectangle 4">
            <a:extLst>
              <a:ext uri="{FF2B5EF4-FFF2-40B4-BE49-F238E27FC236}">
                <a16:creationId xmlns:a16="http://schemas.microsoft.com/office/drawing/2014/main" id="{5F041BE5-BF40-4A46-85E1-EEFFE9FCA7C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a:extLst>
              <a:ext uri="{FF2B5EF4-FFF2-40B4-BE49-F238E27FC236}">
                <a16:creationId xmlns:a16="http://schemas.microsoft.com/office/drawing/2014/main" id="{E696C67E-FC4F-9B43-A203-BE8EA0582A66}"/>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a:extLst>
              <a:ext uri="{FF2B5EF4-FFF2-40B4-BE49-F238E27FC236}">
                <a16:creationId xmlns:a16="http://schemas.microsoft.com/office/drawing/2014/main" id="{7DBD0305-8769-8441-863D-31897E11C3D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4343" name="Rectangle 7">
            <a:extLst>
              <a:ext uri="{FF2B5EF4-FFF2-40B4-BE49-F238E27FC236}">
                <a16:creationId xmlns:a16="http://schemas.microsoft.com/office/drawing/2014/main" id="{24F314FB-CA1D-6E4C-918C-9CE39C2AB99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3957E8D-4985-114C-A79F-B11DADDB153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a:extLst>
              <a:ext uri="{FF2B5EF4-FFF2-40B4-BE49-F238E27FC236}">
                <a16:creationId xmlns:a16="http://schemas.microsoft.com/office/drawing/2014/main" id="{D2FC13CF-BC03-EE4F-8EF2-CD5B6846CBE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60D2C50-DBB7-D94C-B4D7-C1DCB96407DF}" type="slidenum">
              <a:rPr lang="en-US" altLang="en-US"/>
              <a:pPr/>
              <a:t>8</a:t>
            </a:fld>
            <a:endParaRPr lang="en-US" altLang="en-US"/>
          </a:p>
        </p:txBody>
      </p:sp>
      <p:sp>
        <p:nvSpPr>
          <p:cNvPr id="22530" name="Rectangle 2">
            <a:extLst>
              <a:ext uri="{FF2B5EF4-FFF2-40B4-BE49-F238E27FC236}">
                <a16:creationId xmlns:a16="http://schemas.microsoft.com/office/drawing/2014/main" id="{46302683-1E6C-B044-BFF1-DB76A05DA146}"/>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ADE3D8F0-A726-9840-8A4A-0C630C924E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Yes to all the 3 questions.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a:extLst>
              <a:ext uri="{FF2B5EF4-FFF2-40B4-BE49-F238E27FC236}">
                <a16:creationId xmlns:a16="http://schemas.microsoft.com/office/drawing/2014/main" id="{E4E9FB42-78FB-2442-B318-C24318D2B2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DC431F7D-12D0-874A-A5F2-498AB26E87F9}" type="slidenum">
              <a:rPr lang="en-US" altLang="en-US"/>
              <a:pPr/>
              <a:t>14</a:t>
            </a:fld>
            <a:endParaRPr lang="en-US" altLang="en-US"/>
          </a:p>
        </p:txBody>
      </p:sp>
      <p:sp>
        <p:nvSpPr>
          <p:cNvPr id="29698" name="Rectangle 2">
            <a:extLst>
              <a:ext uri="{FF2B5EF4-FFF2-40B4-BE49-F238E27FC236}">
                <a16:creationId xmlns:a16="http://schemas.microsoft.com/office/drawing/2014/main" id="{1B75F25F-E0D5-B14B-8EA2-FB4D0447A8C9}"/>
              </a:ext>
            </a:extLst>
          </p:cNvPr>
          <p:cNvSpPr>
            <a:spLocks noGrp="1" noRot="1" noChangeAspect="1" noChangeArrowheads="1" noTextEdit="1"/>
          </p:cNvSpPr>
          <p:nvPr>
            <p:ph type="sldImg"/>
          </p:nvPr>
        </p:nvSpPr>
        <p:spPr>
          <a:ln/>
        </p:spPr>
      </p:sp>
      <p:sp>
        <p:nvSpPr>
          <p:cNvPr id="29699" name="Rectangle 3">
            <a:extLst>
              <a:ext uri="{FF2B5EF4-FFF2-40B4-BE49-F238E27FC236}">
                <a16:creationId xmlns:a16="http://schemas.microsoft.com/office/drawing/2014/main" id="{14B770A7-43AB-3746-BE0F-83D9420CA6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No to the 3 questions.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a:extLst>
              <a:ext uri="{FF2B5EF4-FFF2-40B4-BE49-F238E27FC236}">
                <a16:creationId xmlns:a16="http://schemas.microsoft.com/office/drawing/2014/main" id="{1163B5C4-E119-C247-977D-7E10F9B80F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E346055-4935-7B40-8576-8908F12CD989}" type="slidenum">
              <a:rPr lang="en-US" altLang="en-US"/>
              <a:pPr/>
              <a:t>20</a:t>
            </a:fld>
            <a:endParaRPr lang="en-US" altLang="en-US"/>
          </a:p>
        </p:txBody>
      </p:sp>
      <p:sp>
        <p:nvSpPr>
          <p:cNvPr id="36866" name="Rectangle 2">
            <a:extLst>
              <a:ext uri="{FF2B5EF4-FFF2-40B4-BE49-F238E27FC236}">
                <a16:creationId xmlns:a16="http://schemas.microsoft.com/office/drawing/2014/main" id="{0D2E184C-28F1-1649-A9FD-08761B8E30A4}"/>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E7CD081E-48CB-5640-985F-B91BA8F5E3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Yes to the first 2 questions; no to the last question.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a:extLst>
              <a:ext uri="{FF2B5EF4-FFF2-40B4-BE49-F238E27FC236}">
                <a16:creationId xmlns:a16="http://schemas.microsoft.com/office/drawing/2014/main" id="{08DC0173-2C80-B345-ACED-5C265B9035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21AD794-5A66-5544-A7F1-BD4F651E5286}" type="slidenum">
              <a:rPr lang="en-US" altLang="en-US"/>
              <a:pPr/>
              <a:t>26</a:t>
            </a:fld>
            <a:endParaRPr lang="en-US" altLang="en-US"/>
          </a:p>
        </p:txBody>
      </p:sp>
      <p:sp>
        <p:nvSpPr>
          <p:cNvPr id="44034" name="Rectangle 2">
            <a:extLst>
              <a:ext uri="{FF2B5EF4-FFF2-40B4-BE49-F238E27FC236}">
                <a16:creationId xmlns:a16="http://schemas.microsoft.com/office/drawing/2014/main" id="{2307AF45-431E-A545-8250-E7F1681C1146}"/>
              </a:ext>
            </a:extLst>
          </p:cNvPr>
          <p:cNvSpPr>
            <a:spLocks noGrp="1" noRot="1" noChangeAspect="1" noChangeArrowheads="1" noTextEdit="1"/>
          </p:cNvSpPr>
          <p:nvPr>
            <p:ph type="sldImg"/>
          </p:nvPr>
        </p:nvSpPr>
        <p:spPr>
          <a:ln/>
        </p:spPr>
      </p:sp>
      <p:sp>
        <p:nvSpPr>
          <p:cNvPr id="44035" name="Rectangle 3">
            <a:extLst>
              <a:ext uri="{FF2B5EF4-FFF2-40B4-BE49-F238E27FC236}">
                <a16:creationId xmlns:a16="http://schemas.microsoft.com/office/drawing/2014/main" id="{170361E2-9F6E-4649-9263-4FE9D5A396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ea typeface="ＭＳ Ｐゴシック" panose="020B0600070205080204" pitchFamily="34" charset="-128"/>
              </a:rPr>
              <a:t>Yes to all 3 questions.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3957E8D-4985-114C-A79F-B11DADDB1535}" type="slidenum">
              <a:rPr lang="en-US" altLang="en-US" smtClean="0"/>
              <a:pPr>
                <a:defRPr/>
              </a:pPr>
              <a:t>39</a:t>
            </a:fld>
            <a:endParaRPr lang="en-US" altLang="en-US"/>
          </a:p>
        </p:txBody>
      </p:sp>
    </p:spTree>
    <p:extLst>
      <p:ext uri="{BB962C8B-B14F-4D97-AF65-F5344CB8AC3E}">
        <p14:creationId xmlns:p14="http://schemas.microsoft.com/office/powerpoint/2010/main" val="94949197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90626" y="4282763"/>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90626" y="1484779"/>
            <a:ext cx="7667244"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432223"/>
            <a:ext cx="7475220" cy="3035808"/>
          </a:xfrm>
        </p:spPr>
        <p:txBody>
          <a:bodyPr anchor="ctr">
            <a:noAutofit/>
          </a:bodyPr>
          <a:lstStyle>
            <a:lvl1pPr algn="l">
              <a:lnSpc>
                <a:spcPct val="85000"/>
              </a:lnSpc>
              <a:defRPr sz="66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a:defRPr/>
            </a:pPr>
            <a:fld id="{21CC9B1B-3F38-6947-BE46-F9B8FC280539}" type="slidenum">
              <a:rPr lang="en-US" altLang="en-US" smtClean="0"/>
              <a:pPr>
                <a:defRPr/>
              </a:pPr>
              <a:t>‹#›</a:t>
            </a:fld>
            <a:endParaRPr lang="en-US" altLang="en-US"/>
          </a:p>
        </p:txBody>
      </p:sp>
    </p:spTree>
    <p:extLst>
      <p:ext uri="{BB962C8B-B14F-4D97-AF65-F5344CB8AC3E}">
        <p14:creationId xmlns:p14="http://schemas.microsoft.com/office/powerpoint/2010/main" val="3182484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16BF5A9-469C-D549-85C8-4AF6E7289160}" type="slidenum">
              <a:rPr lang="en-US" altLang="en-US" smtClean="0"/>
              <a:pPr>
                <a:defRPr/>
              </a:pPr>
              <a:t>‹#›</a:t>
            </a:fld>
            <a:endParaRPr lang="en-US" altLang="en-US"/>
          </a:p>
        </p:txBody>
      </p:sp>
    </p:spTree>
    <p:extLst>
      <p:ext uri="{BB962C8B-B14F-4D97-AF65-F5344CB8AC3E}">
        <p14:creationId xmlns:p14="http://schemas.microsoft.com/office/powerpoint/2010/main" val="312381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EDE0F9B-1B1A-1C4C-9A0D-582C12F145D2}" type="slidenum">
              <a:rPr lang="en-US" altLang="en-US" smtClean="0"/>
              <a:pPr>
                <a:defRPr/>
              </a:pPr>
              <a:t>‹#›</a:t>
            </a:fld>
            <a:endParaRPr lang="en-US" altLang="en-US"/>
          </a:p>
        </p:txBody>
      </p:sp>
    </p:spTree>
    <p:extLst>
      <p:ext uri="{BB962C8B-B14F-4D97-AF65-F5344CB8AC3E}">
        <p14:creationId xmlns:p14="http://schemas.microsoft.com/office/powerpoint/2010/main" val="296330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182CB20-96A0-E647-8737-4B16AF10F5F7}" type="slidenum">
              <a:rPr lang="en-US" altLang="en-US" smtClean="0"/>
              <a:pPr>
                <a:defRPr/>
              </a:pPr>
              <a:t>‹#›</a:t>
            </a:fld>
            <a:endParaRPr lang="en-US" altLang="en-US"/>
          </a:p>
        </p:txBody>
      </p:sp>
    </p:spTree>
    <p:extLst>
      <p:ext uri="{BB962C8B-B14F-4D97-AF65-F5344CB8AC3E}">
        <p14:creationId xmlns:p14="http://schemas.microsoft.com/office/powerpoint/2010/main" val="326852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endParaRPr lang="en-US"/>
          </a:p>
        </p:txBody>
      </p:sp>
      <p:sp>
        <p:nvSpPr>
          <p:cNvPr id="5" name="Footer Placeholder 4"/>
          <p:cNvSpPr>
            <a:spLocks noGrp="1"/>
          </p:cNvSpPr>
          <p:nvPr>
            <p:ph type="ftr" sz="quarter" idx="11"/>
          </p:nvPr>
        </p:nvSpPr>
        <p:spPr>
          <a:xfrm>
            <a:off x="1623376" y="6282268"/>
            <a:ext cx="4745736" cy="365125"/>
          </a:xfrm>
        </p:spPr>
        <p:txBody>
          <a:bodyPr/>
          <a:lstStyle>
            <a:lvl1pPr>
              <a:defRPr>
                <a:solidFill>
                  <a:schemeClr val="accent1">
                    <a:lumMod val="50000"/>
                  </a:schemeClr>
                </a:solidFill>
              </a:defRPr>
            </a:lvl1pPr>
          </a:lstStyle>
          <a:p>
            <a:pPr>
              <a:defRPr/>
            </a:pPr>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a:defRPr/>
            </a:pPr>
            <a:fld id="{4AAF4A78-A742-A544-8D9E-3D4E02B78159}" type="slidenum">
              <a:rPr lang="en-US" altLang="en-US" smtClean="0"/>
              <a:pPr>
                <a:defRPr/>
              </a:pPr>
              <a:t>‹#›</a:t>
            </a:fld>
            <a:endParaRPr lang="en-US" altLang="en-US"/>
          </a:p>
        </p:txBody>
      </p:sp>
    </p:spTree>
    <p:extLst>
      <p:ext uri="{BB962C8B-B14F-4D97-AF65-F5344CB8AC3E}">
        <p14:creationId xmlns:p14="http://schemas.microsoft.com/office/powerpoint/2010/main" val="1699106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29C3029-D2D7-E240-B42E-863A35F634B1}" type="slidenum">
              <a:rPr lang="en-US" altLang="en-US" smtClean="0"/>
              <a:pPr>
                <a:defRPr/>
              </a:pPr>
              <a:t>‹#›</a:t>
            </a:fld>
            <a:endParaRPr lang="en-US" altLang="en-US"/>
          </a:p>
        </p:txBody>
      </p:sp>
    </p:spTree>
    <p:extLst>
      <p:ext uri="{BB962C8B-B14F-4D97-AF65-F5344CB8AC3E}">
        <p14:creationId xmlns:p14="http://schemas.microsoft.com/office/powerpoint/2010/main" val="2416078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95FFE33-623B-BF41-8EA3-8B9CE7E49175}" type="slidenum">
              <a:rPr lang="en-US" altLang="en-US" smtClean="0"/>
              <a:pPr>
                <a:defRPr/>
              </a:pPr>
              <a:t>‹#›</a:t>
            </a:fld>
            <a:endParaRPr lang="en-US" alt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9389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en-US"/>
          </a:p>
        </p:txBody>
      </p:sp>
      <p:sp>
        <p:nvSpPr>
          <p:cNvPr id="5" name="Slide Number Placeholder 4"/>
          <p:cNvSpPr>
            <a:spLocks noGrp="1"/>
          </p:cNvSpPr>
          <p:nvPr>
            <p:ph type="sldNum" sz="quarter" idx="12"/>
          </p:nvPr>
        </p:nvSpPr>
        <p:spPr/>
        <p:txBody>
          <a:bodyPr/>
          <a:lstStyle/>
          <a:p>
            <a:pPr>
              <a:defRPr/>
            </a:pPr>
            <a:fld id="{2FDA208B-8E19-1443-8239-45C3862B60C0}" type="slidenum">
              <a:rPr lang="en-US" altLang="en-US" smtClean="0"/>
              <a:pPr>
                <a:defRPr/>
              </a:pPr>
              <a:t>‹#›</a:t>
            </a:fld>
            <a:endParaRPr lang="en-US" alt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30479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1A5FB07-1494-FC4E-A7DE-DE87C22A0CED}" type="slidenum">
              <a:rPr lang="en-US" altLang="en-US" smtClean="0"/>
              <a:pPr>
                <a:defRPr/>
              </a:pPr>
              <a:t>‹#›</a:t>
            </a:fld>
            <a:endParaRPr lang="en-US" altLang="en-US"/>
          </a:p>
        </p:txBody>
      </p:sp>
    </p:spTree>
    <p:extLst>
      <p:ext uri="{BB962C8B-B14F-4D97-AF65-F5344CB8AC3E}">
        <p14:creationId xmlns:p14="http://schemas.microsoft.com/office/powerpoint/2010/main" val="4130917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pPr>
              <a:defRPr/>
            </a:pPr>
            <a:endParaRPr lang="en-US"/>
          </a:p>
        </p:txBody>
      </p:sp>
      <p:sp>
        <p:nvSpPr>
          <p:cNvPr id="10" name="Footer Placeholder 9"/>
          <p:cNvSpPr>
            <a:spLocks noGrp="1"/>
          </p:cNvSpPr>
          <p:nvPr>
            <p:ph type="ftr" sz="quarter" idx="11"/>
          </p:nvPr>
        </p:nvSpPr>
        <p:spPr/>
        <p:txBody>
          <a:bodyPr/>
          <a:lstStyle/>
          <a:p>
            <a:pPr>
              <a:defRPr/>
            </a:pPr>
            <a:endParaRPr lang="en-US"/>
          </a:p>
        </p:txBody>
      </p:sp>
      <p:sp>
        <p:nvSpPr>
          <p:cNvPr id="11" name="Slide Number Placeholder 10"/>
          <p:cNvSpPr>
            <a:spLocks noGrp="1"/>
          </p:cNvSpPr>
          <p:nvPr>
            <p:ph type="sldNum" sz="quarter" idx="12"/>
          </p:nvPr>
        </p:nvSpPr>
        <p:spPr/>
        <p:txBody>
          <a:bodyPr/>
          <a:lstStyle/>
          <a:p>
            <a:pPr>
              <a:defRPr/>
            </a:pPr>
            <a:fld id="{47F947F0-E2A8-A543-9613-86C4E0196B7A}" type="slidenum">
              <a:rPr lang="en-US" altLang="en-US" smtClean="0"/>
              <a:pPr>
                <a:defRPr/>
              </a:pPr>
              <a:t>‹#›</a:t>
            </a:fld>
            <a:endParaRPr lang="en-US" altLang="en-US"/>
          </a:p>
        </p:txBody>
      </p:sp>
    </p:spTree>
    <p:extLst>
      <p:ext uri="{BB962C8B-B14F-4D97-AF65-F5344CB8AC3E}">
        <p14:creationId xmlns:p14="http://schemas.microsoft.com/office/powerpoint/2010/main" val="4240509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p:cNvSpPr>
          <p:nvPr>
            <p:ph type="pic" idx="1"/>
          </p:nvPr>
        </p:nvSpPr>
        <p:spPr>
          <a:xfrm>
            <a:off x="0" y="0"/>
            <a:ext cx="6227805"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64F3009B-7135-3243-8C6E-27C2A9147B4B}" type="slidenum">
              <a:rPr lang="en-US" altLang="en-US" smtClean="0"/>
              <a:pPr>
                <a:defRPr/>
              </a:pPr>
              <a:t>‹#›</a:t>
            </a:fld>
            <a:endParaRPr lang="en-US" altLang="en-US"/>
          </a:p>
        </p:txBody>
      </p:sp>
    </p:spTree>
    <p:extLst>
      <p:ext uri="{BB962C8B-B14F-4D97-AF65-F5344CB8AC3E}">
        <p14:creationId xmlns:p14="http://schemas.microsoft.com/office/powerpoint/2010/main" val="159733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a:defRPr/>
            </a:pPr>
            <a:fld id="{1AB9B74D-0E97-A345-BA6F-7EDC48E0AC9F}" type="slidenum">
              <a:rPr lang="en-US" altLang="en-US" smtClean="0"/>
              <a:pPr>
                <a:defRPr/>
              </a:pPr>
              <a:t>‹#›</a:t>
            </a:fld>
            <a:endParaRPr lang="en-US" altLang="en-US"/>
          </a:p>
        </p:txBody>
      </p:sp>
    </p:spTree>
    <p:extLst>
      <p:ext uri="{BB962C8B-B14F-4D97-AF65-F5344CB8AC3E}">
        <p14:creationId xmlns:p14="http://schemas.microsoft.com/office/powerpoint/2010/main" val="3153494774"/>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0.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AutoShape 2">
            <a:extLst>
              <a:ext uri="{FF2B5EF4-FFF2-40B4-BE49-F238E27FC236}">
                <a16:creationId xmlns:a16="http://schemas.microsoft.com/office/drawing/2014/main" id="{DCE3DC81-E022-9D44-BD9C-E05039C62FD8}"/>
              </a:ext>
            </a:extLst>
          </p:cNvPr>
          <p:cNvSpPr>
            <a:spLocks noGrp="1" noChangeArrowheads="1"/>
          </p:cNvSpPr>
          <p:nvPr>
            <p:ph type="ctrTitle"/>
          </p:nvPr>
        </p:nvSpPr>
        <p:spPr/>
        <p:txBody>
          <a:bodyPr/>
          <a:lstStyle/>
          <a:p>
            <a:pPr eaLnBrk="1" hangingPunct="1"/>
            <a:r>
              <a:rPr lang="en-US" altLang="en-US" sz="6000" dirty="0">
                <a:ea typeface="ＭＳ Ｐゴシック" panose="020B0600070205080204" pitchFamily="34" charset="-128"/>
              </a:rPr>
              <a:t>Chapter 5: Net present value and other investment rules</a:t>
            </a:r>
          </a:p>
        </p:txBody>
      </p:sp>
      <p:sp>
        <p:nvSpPr>
          <p:cNvPr id="14338" name="Rectangle 3">
            <a:extLst>
              <a:ext uri="{FF2B5EF4-FFF2-40B4-BE49-F238E27FC236}">
                <a16:creationId xmlns:a16="http://schemas.microsoft.com/office/drawing/2014/main" id="{9F344EC7-1008-3646-ACFC-AC9492B98FFC}"/>
              </a:ext>
            </a:extLst>
          </p:cNvPr>
          <p:cNvSpPr>
            <a:spLocks noGrp="1" noChangeArrowheads="1"/>
          </p:cNvSpPr>
          <p:nvPr>
            <p:ph type="subTitle" idx="1"/>
          </p:nvPr>
        </p:nvSpPr>
        <p:spPr/>
        <p:txBody>
          <a:bodyPr/>
          <a:lstStyle/>
          <a:p>
            <a:pPr eaLnBrk="1" hangingPunct="1"/>
            <a:r>
              <a:rPr lang="en-US" altLang="en-US" i="1" dirty="0">
                <a:ea typeface="ＭＳ Ｐゴシック" panose="020B0600070205080204" pitchFamily="34" charset="-128"/>
              </a:rPr>
              <a:t>Corporate Finance</a:t>
            </a:r>
          </a:p>
          <a:p>
            <a:pPr eaLnBrk="1" hangingPunct="1"/>
            <a:endParaRPr lang="en-US" altLang="en-US" dirty="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AutoShape 2">
            <a:extLst>
              <a:ext uri="{FF2B5EF4-FFF2-40B4-BE49-F238E27FC236}">
                <a16:creationId xmlns:a16="http://schemas.microsoft.com/office/drawing/2014/main" id="{E5C8C57C-621D-114E-90FD-C4970370630B}"/>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2</a:t>
            </a:r>
            <a:r>
              <a:rPr lang="en-US" altLang="en-US" baseline="30000">
                <a:ea typeface="ＭＳ Ｐゴシック" panose="020B0600070205080204" pitchFamily="34" charset="-128"/>
              </a:rPr>
              <a:t>nd</a:t>
            </a:r>
            <a:r>
              <a:rPr lang="en-US" altLang="en-US">
                <a:ea typeface="ＭＳ Ｐゴシック" panose="020B0600070205080204" pitchFamily="34" charset="-128"/>
              </a:rPr>
              <a:t> method: payback period</a:t>
            </a:r>
          </a:p>
        </p:txBody>
      </p:sp>
      <p:sp>
        <p:nvSpPr>
          <p:cNvPr id="24578" name="Rectangle 3">
            <a:extLst>
              <a:ext uri="{FF2B5EF4-FFF2-40B4-BE49-F238E27FC236}">
                <a16:creationId xmlns:a16="http://schemas.microsoft.com/office/drawing/2014/main" id="{53B231C4-CF9B-B94C-A2EF-B024D43ADE84}"/>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Payback period: the amount of time required for an investment to generate after-tax cash flows sufficient to recover its initial cost.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2">
            <a:extLst>
              <a:ext uri="{FF2B5EF4-FFF2-40B4-BE49-F238E27FC236}">
                <a16:creationId xmlns:a16="http://schemas.microsoft.com/office/drawing/2014/main" id="{FC38066A-8EC1-8C4B-8EDC-E9FBC09DF9EC}"/>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Decision rule</a:t>
            </a:r>
          </a:p>
        </p:txBody>
      </p:sp>
      <p:sp>
        <p:nvSpPr>
          <p:cNvPr id="25602" name="Rectangle 3">
            <a:extLst>
              <a:ext uri="{FF2B5EF4-FFF2-40B4-BE49-F238E27FC236}">
                <a16:creationId xmlns:a16="http://schemas.microsoft.com/office/drawing/2014/main" id="{C1A5230E-0583-3645-9B37-9A36221E9A06}"/>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An investment is accepted (rejected), if payback period &lt; (&gt;) some specified number of time period. </a:t>
            </a:r>
          </a:p>
          <a:p>
            <a:pPr eaLnBrk="1" hangingPunct="1"/>
            <a:r>
              <a:rPr lang="en-US" altLang="en-US">
                <a:ea typeface="ＭＳ Ｐゴシック" panose="020B0600070205080204" pitchFamily="34" charset="-128"/>
              </a:rPr>
              <a:t>The cutoff is arbitrarily chosen by the manager or the entrepreneur.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5">
            <a:extLst>
              <a:ext uri="{FF2B5EF4-FFF2-40B4-BE49-F238E27FC236}">
                <a16:creationId xmlns:a16="http://schemas.microsoft.com/office/drawing/2014/main" id="{9583DEAD-A31B-7947-8093-5B9426BA612D}"/>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Project payback period</a:t>
            </a:r>
          </a:p>
        </p:txBody>
      </p:sp>
      <p:graphicFrame>
        <p:nvGraphicFramePr>
          <p:cNvPr id="26626" name="Object 4">
            <a:extLst>
              <a:ext uri="{FF2B5EF4-FFF2-40B4-BE49-F238E27FC236}">
                <a16:creationId xmlns:a16="http://schemas.microsoft.com/office/drawing/2014/main" id="{66B699CC-E962-6F4E-878D-D409023AC8BC}"/>
              </a:ext>
            </a:extLst>
          </p:cNvPr>
          <p:cNvGraphicFramePr>
            <a:graphicFrameLocks noGrp="1" noChangeAspect="1"/>
          </p:cNvGraphicFramePr>
          <p:nvPr>
            <p:ph idx="1"/>
          </p:nvPr>
        </p:nvGraphicFramePr>
        <p:xfrm>
          <a:off x="685800" y="2214563"/>
          <a:ext cx="7772400" cy="3862387"/>
        </p:xfrm>
        <a:graphic>
          <a:graphicData uri="http://schemas.openxmlformats.org/presentationml/2006/ole">
            <mc:AlternateContent xmlns:mc="http://schemas.openxmlformats.org/markup-compatibility/2006">
              <mc:Choice xmlns:v="urn:schemas-microsoft-com:vml" Requires="v">
                <p:oleObj spid="_x0000_s26644" name="Worksheet" r:id="rId3" imgW="10579100" imgH="5257800" progId="Excel.Sheet.8">
                  <p:embed/>
                </p:oleObj>
              </mc:Choice>
              <mc:Fallback>
                <p:oleObj name="Worksheet" r:id="rId3" imgW="10579100" imgH="52578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14563"/>
                        <a:ext cx="7772400" cy="3862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AutoShape 2">
            <a:extLst>
              <a:ext uri="{FF2B5EF4-FFF2-40B4-BE49-F238E27FC236}">
                <a16:creationId xmlns:a16="http://schemas.microsoft.com/office/drawing/2014/main" id="{FC00A9F4-4F4F-9A47-A5DA-4B662743587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decision</a:t>
            </a:r>
          </a:p>
        </p:txBody>
      </p:sp>
      <p:sp>
        <p:nvSpPr>
          <p:cNvPr id="27650" name="Rectangle 3">
            <a:extLst>
              <a:ext uri="{FF2B5EF4-FFF2-40B4-BE49-F238E27FC236}">
                <a16:creationId xmlns:a16="http://schemas.microsoft.com/office/drawing/2014/main" id="{06EE4D79-BC1F-2047-A583-BA9BDE9B7A2F}"/>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The payback period is longer than 2 years and shorter than 3 years.</a:t>
            </a:r>
          </a:p>
          <a:p>
            <a:pPr eaLnBrk="1" hangingPunct="1"/>
            <a:r>
              <a:rPr lang="en-US" altLang="en-US">
                <a:ea typeface="ＭＳ Ｐゴシック" panose="020B0600070205080204" pitchFamily="34" charset="-128"/>
              </a:rPr>
              <a:t>If the cutoff is 2 years, we</a:t>
            </a:r>
            <a:r>
              <a:rPr lang="ja-JP" altLang="en-US">
                <a:ea typeface="ＭＳ Ｐゴシック" panose="020B0600070205080204" pitchFamily="34" charset="-128"/>
              </a:rPr>
              <a:t>’</a:t>
            </a:r>
            <a:r>
              <a:rPr lang="en-US" altLang="ja-JP">
                <a:ea typeface="ＭＳ Ｐゴシック" panose="020B0600070205080204" pitchFamily="34" charset="-128"/>
              </a:rPr>
              <a:t>d reject the project.</a:t>
            </a:r>
          </a:p>
          <a:p>
            <a:pPr eaLnBrk="1" hangingPunct="1"/>
            <a:r>
              <a:rPr lang="en-US" altLang="en-US">
                <a:ea typeface="ＭＳ Ｐゴシック" panose="020B0600070205080204" pitchFamily="34" charset="-128"/>
              </a:rPr>
              <a:t>If the cutoff is 3 years, we</a:t>
            </a:r>
            <a:r>
              <a:rPr lang="ja-JP" altLang="en-US">
                <a:ea typeface="ＭＳ Ｐゴシック" panose="020B0600070205080204" pitchFamily="34" charset="-128"/>
              </a:rPr>
              <a:t>’</a:t>
            </a:r>
            <a:r>
              <a:rPr lang="en-US" altLang="ja-JP">
                <a:ea typeface="ＭＳ Ｐゴシック" panose="020B0600070205080204" pitchFamily="34" charset="-128"/>
              </a:rPr>
              <a:t>d accept the project.</a:t>
            </a:r>
            <a:endParaRPr lang="en-US" altLang="en-US">
              <a:ea typeface="ＭＳ Ｐゴシック"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2">
            <a:extLst>
              <a:ext uri="{FF2B5EF4-FFF2-40B4-BE49-F238E27FC236}">
                <a16:creationId xmlns:a16="http://schemas.microsoft.com/office/drawing/2014/main" id="{B2829220-BA8D-6D46-94B4-02F7F0FB0636}"/>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Judging the payback period rule</a:t>
            </a:r>
          </a:p>
        </p:txBody>
      </p:sp>
      <p:sp>
        <p:nvSpPr>
          <p:cNvPr id="28674" name="Rectangle 3">
            <a:extLst>
              <a:ext uri="{FF2B5EF4-FFF2-40B4-BE49-F238E27FC236}">
                <a16:creationId xmlns:a16="http://schemas.microsoft.com/office/drawing/2014/main" id="{0AEEC578-5BA8-C746-A17F-FD48C88A8BA5}"/>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Does the payback period rule take the time value of money into consideration?</a:t>
            </a:r>
          </a:p>
          <a:p>
            <a:pPr eaLnBrk="1" hangingPunct="1"/>
            <a:r>
              <a:rPr lang="en-US" altLang="en-US">
                <a:ea typeface="ＭＳ Ｐゴシック" panose="020B0600070205080204" pitchFamily="34" charset="-128"/>
              </a:rPr>
              <a:t>Does the payback period rule adjust for risk?</a:t>
            </a:r>
          </a:p>
          <a:p>
            <a:pPr eaLnBrk="1" hangingPunct="1"/>
            <a:r>
              <a:rPr lang="en-US" altLang="en-US">
                <a:ea typeface="ＭＳ Ｐゴシック" panose="020B0600070205080204" pitchFamily="34" charset="-128"/>
              </a:rPr>
              <a:t>Does the payback period rule tell us whether and by how much the project add value to the firm?</a:t>
            </a:r>
          </a:p>
          <a:p>
            <a:pPr eaLnBrk="1" hangingPunct="1">
              <a:buFont typeface="Wingdings" pitchFamily="2" charset="2"/>
              <a:buNone/>
            </a:pPr>
            <a:endParaRPr lang="en-US" altLang="en-US">
              <a:ea typeface="ＭＳ Ｐゴシック"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AutoShape 2">
            <a:extLst>
              <a:ext uri="{FF2B5EF4-FFF2-40B4-BE49-F238E27FC236}">
                <a16:creationId xmlns:a16="http://schemas.microsoft.com/office/drawing/2014/main" id="{FFD9C6E7-1E9E-D342-9792-76CB6DF6F82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good and the bad</a:t>
            </a:r>
          </a:p>
        </p:txBody>
      </p:sp>
      <p:sp>
        <p:nvSpPr>
          <p:cNvPr id="30722" name="Rectangle 3">
            <a:extLst>
              <a:ext uri="{FF2B5EF4-FFF2-40B4-BE49-F238E27FC236}">
                <a16:creationId xmlns:a16="http://schemas.microsoft.com/office/drawing/2014/main" id="{47D4E937-62DD-5D4A-89F6-2377961894E1}"/>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Advantage:</a:t>
            </a:r>
          </a:p>
          <a:p>
            <a:pPr lvl="1" eaLnBrk="1" hangingPunct="1"/>
            <a:r>
              <a:rPr lang="en-US" altLang="en-US">
                <a:ea typeface="ＭＳ Ｐゴシック" panose="020B0600070205080204" pitchFamily="34" charset="-128"/>
              </a:rPr>
              <a:t>Easy to understand and communicate.</a:t>
            </a:r>
          </a:p>
          <a:p>
            <a:pPr eaLnBrk="1" hangingPunct="1"/>
            <a:r>
              <a:rPr lang="en-US" altLang="en-US">
                <a:ea typeface="ＭＳ Ｐゴシック" panose="020B0600070205080204" pitchFamily="34" charset="-128"/>
              </a:rPr>
              <a:t>Disadvantages:</a:t>
            </a:r>
          </a:p>
          <a:p>
            <a:pPr lvl="1" eaLnBrk="1" hangingPunct="1"/>
            <a:r>
              <a:rPr lang="en-US" altLang="en-US">
                <a:ea typeface="ＭＳ Ｐゴシック" panose="020B0600070205080204" pitchFamily="34" charset="-128"/>
              </a:rPr>
              <a:t>Ignores the time value of money.</a:t>
            </a:r>
          </a:p>
          <a:p>
            <a:pPr lvl="1" eaLnBrk="1" hangingPunct="1"/>
            <a:r>
              <a:rPr lang="en-US" altLang="en-US">
                <a:ea typeface="ＭＳ Ｐゴシック" panose="020B0600070205080204" pitchFamily="34" charset="-128"/>
              </a:rPr>
              <a:t>Fail to consider the riskness of the project, no </a:t>
            </a:r>
            <a:r>
              <a:rPr lang="en-US" altLang="en-US" i="1">
                <a:ea typeface="ＭＳ Ｐゴシック" panose="020B0600070205080204" pitchFamily="34" charset="-128"/>
              </a:rPr>
              <a:t>i</a:t>
            </a:r>
            <a:r>
              <a:rPr lang="en-US" altLang="en-US">
                <a:ea typeface="ＭＳ Ｐゴシック" panose="020B0600070205080204" pitchFamily="34" charset="-128"/>
              </a:rPr>
              <a:t>.</a:t>
            </a:r>
          </a:p>
          <a:p>
            <a:pPr lvl="1" eaLnBrk="1" hangingPunct="1"/>
            <a:r>
              <a:rPr lang="en-US" altLang="en-US">
                <a:ea typeface="ＭＳ Ｐゴシック" panose="020B0600070205080204" pitchFamily="34" charset="-128"/>
              </a:rPr>
              <a:t>Requires an arbitrary cutoff point.</a:t>
            </a:r>
          </a:p>
          <a:p>
            <a:pPr lvl="1" eaLnBrk="1" hangingPunct="1"/>
            <a:r>
              <a:rPr lang="en-US" altLang="en-US">
                <a:ea typeface="ＭＳ Ｐゴシック" panose="020B0600070205080204" pitchFamily="34" charset="-128"/>
              </a:rPr>
              <a:t>Ignores cash flows beyond the cutoff.</a:t>
            </a:r>
          </a:p>
          <a:p>
            <a:pPr lvl="1" eaLnBrk="1" hangingPunct="1"/>
            <a:r>
              <a:rPr lang="en-US" altLang="en-US">
                <a:ea typeface="ＭＳ Ｐゴシック" panose="020B0600070205080204" pitchFamily="34" charset="-128"/>
              </a:rPr>
              <a:t>Biased against long-term projects, such as R&amp;Ds.</a:t>
            </a:r>
          </a:p>
          <a:p>
            <a:pPr lvl="1" eaLnBrk="1" hangingPunct="1"/>
            <a:endParaRPr lang="en-US" altLang="en-US">
              <a:ea typeface="ＭＳ Ｐゴシック" panose="020B0600070205080204"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AutoShape 2">
            <a:extLst>
              <a:ext uri="{FF2B5EF4-FFF2-40B4-BE49-F238E27FC236}">
                <a16:creationId xmlns:a16="http://schemas.microsoft.com/office/drawing/2014/main" id="{1170257C-1AF8-C946-AC91-BBD3A9483AE9}"/>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3</a:t>
            </a:r>
            <a:r>
              <a:rPr lang="en-US" altLang="en-US" sz="3200" baseline="30000">
                <a:ea typeface="ＭＳ Ｐゴシック" panose="020B0600070205080204" pitchFamily="34" charset="-128"/>
              </a:rPr>
              <a:t>rd</a:t>
            </a:r>
            <a:r>
              <a:rPr lang="en-US" altLang="en-US" sz="3200">
                <a:ea typeface="ＭＳ Ｐゴシック" panose="020B0600070205080204" pitchFamily="34" charset="-128"/>
              </a:rPr>
              <a:t> method: discounted payback period</a:t>
            </a:r>
          </a:p>
        </p:txBody>
      </p:sp>
      <p:sp>
        <p:nvSpPr>
          <p:cNvPr id="31746" name="Rectangle 3">
            <a:extLst>
              <a:ext uri="{FF2B5EF4-FFF2-40B4-BE49-F238E27FC236}">
                <a16:creationId xmlns:a16="http://schemas.microsoft.com/office/drawing/2014/main" id="{13AA7157-80D3-8E41-BED9-275D689E55EA}"/>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Discounted payback period: the length of time required for an investment</a:t>
            </a:r>
            <a:r>
              <a:rPr lang="ja-JP" altLang="en-US">
                <a:ea typeface="ＭＳ Ｐゴシック" panose="020B0600070205080204" pitchFamily="34" charset="-128"/>
              </a:rPr>
              <a:t>’</a:t>
            </a:r>
            <a:r>
              <a:rPr lang="en-US" altLang="ja-JP">
                <a:ea typeface="ＭＳ Ｐゴシック" panose="020B0600070205080204" pitchFamily="34" charset="-128"/>
              </a:rPr>
              <a:t>s discounted cash flows to equal its initial cost. </a:t>
            </a:r>
            <a:endParaRPr lang="en-US" altLang="en-US">
              <a:ea typeface="ＭＳ Ｐゴシック"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AutoShape 2">
            <a:extLst>
              <a:ext uri="{FF2B5EF4-FFF2-40B4-BE49-F238E27FC236}">
                <a16:creationId xmlns:a16="http://schemas.microsoft.com/office/drawing/2014/main" id="{15D18345-1FE6-6840-B779-16B6EAC36900}"/>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Decision rule</a:t>
            </a:r>
          </a:p>
        </p:txBody>
      </p:sp>
      <p:sp>
        <p:nvSpPr>
          <p:cNvPr id="32770" name="Rectangle 3">
            <a:extLst>
              <a:ext uri="{FF2B5EF4-FFF2-40B4-BE49-F238E27FC236}">
                <a16:creationId xmlns:a16="http://schemas.microsoft.com/office/drawing/2014/main" id="{1BC15D95-7AE5-734A-93B5-4F51D32E1C92}"/>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An investment is accepted (rejected), if discounted payback period &lt; (&gt;) some specified number of time period. </a:t>
            </a:r>
          </a:p>
          <a:p>
            <a:pPr eaLnBrk="1" hangingPunct="1"/>
            <a:r>
              <a:rPr lang="en-US" altLang="en-US">
                <a:ea typeface="ＭＳ Ｐゴシック" panose="020B0600070205080204" pitchFamily="34" charset="-128"/>
              </a:rPr>
              <a:t>Again, the cutoff is arbitrarily chosen.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AutoShape 5">
            <a:extLst>
              <a:ext uri="{FF2B5EF4-FFF2-40B4-BE49-F238E27FC236}">
                <a16:creationId xmlns:a16="http://schemas.microsoft.com/office/drawing/2014/main" id="{84550BA3-C4A5-CB49-A984-87A58FE66B6E}"/>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Project discounted payback period</a:t>
            </a:r>
          </a:p>
        </p:txBody>
      </p:sp>
      <p:graphicFrame>
        <p:nvGraphicFramePr>
          <p:cNvPr id="33794" name="Object 4">
            <a:extLst>
              <a:ext uri="{FF2B5EF4-FFF2-40B4-BE49-F238E27FC236}">
                <a16:creationId xmlns:a16="http://schemas.microsoft.com/office/drawing/2014/main" id="{6ED95479-B85F-254E-BF26-E4A2B308B880}"/>
              </a:ext>
            </a:extLst>
          </p:cNvPr>
          <p:cNvGraphicFramePr>
            <a:graphicFrameLocks noGrp="1" noChangeAspect="1"/>
          </p:cNvGraphicFramePr>
          <p:nvPr>
            <p:ph idx="1"/>
          </p:nvPr>
        </p:nvGraphicFramePr>
        <p:xfrm>
          <a:off x="685800" y="2247900"/>
          <a:ext cx="7772400" cy="3795713"/>
        </p:xfrm>
        <a:graphic>
          <a:graphicData uri="http://schemas.openxmlformats.org/presentationml/2006/ole">
            <mc:AlternateContent xmlns:mc="http://schemas.openxmlformats.org/markup-compatibility/2006">
              <mc:Choice xmlns:v="urn:schemas-microsoft-com:vml" Requires="v">
                <p:oleObj spid="_x0000_s33812" name="Worksheet" r:id="rId3" imgW="9855200" imgH="4813300" progId="Excel.Sheet.8">
                  <p:embed/>
                </p:oleObj>
              </mc:Choice>
              <mc:Fallback>
                <p:oleObj name="Worksheet" r:id="rId3" imgW="9855200" imgH="48133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47900"/>
                        <a:ext cx="7772400" cy="3795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AutoShape 2">
            <a:extLst>
              <a:ext uri="{FF2B5EF4-FFF2-40B4-BE49-F238E27FC236}">
                <a16:creationId xmlns:a16="http://schemas.microsoft.com/office/drawing/2014/main" id="{88890F39-024D-9B44-B391-AA0617ED913B}"/>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decision</a:t>
            </a:r>
          </a:p>
        </p:txBody>
      </p:sp>
      <p:sp>
        <p:nvSpPr>
          <p:cNvPr id="34818" name="Rectangle 3">
            <a:extLst>
              <a:ext uri="{FF2B5EF4-FFF2-40B4-BE49-F238E27FC236}">
                <a16:creationId xmlns:a16="http://schemas.microsoft.com/office/drawing/2014/main" id="{AAB0F7ED-0FD4-9C49-971B-F6E2EDF512C8}"/>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The discounted payback period is longer than 2 years and shorter than 3 years.</a:t>
            </a:r>
          </a:p>
          <a:p>
            <a:pPr eaLnBrk="1" hangingPunct="1"/>
            <a:r>
              <a:rPr lang="en-US" altLang="en-US">
                <a:ea typeface="ＭＳ Ｐゴシック" panose="020B0600070205080204" pitchFamily="34" charset="-128"/>
              </a:rPr>
              <a:t>If the cutoff is 2 years, we</a:t>
            </a:r>
            <a:r>
              <a:rPr lang="ja-JP" altLang="en-US">
                <a:ea typeface="ＭＳ Ｐゴシック" panose="020B0600070205080204" pitchFamily="34" charset="-128"/>
              </a:rPr>
              <a:t>’</a:t>
            </a:r>
            <a:r>
              <a:rPr lang="en-US" altLang="ja-JP">
                <a:ea typeface="ＭＳ Ｐゴシック" panose="020B0600070205080204" pitchFamily="34" charset="-128"/>
              </a:rPr>
              <a:t>d reject the project.</a:t>
            </a:r>
          </a:p>
          <a:p>
            <a:pPr eaLnBrk="1" hangingPunct="1"/>
            <a:r>
              <a:rPr lang="en-US" altLang="en-US">
                <a:ea typeface="ＭＳ Ｐゴシック" panose="020B0600070205080204" pitchFamily="34" charset="-128"/>
              </a:rPr>
              <a:t>If the cutoff is 3 years, we</a:t>
            </a:r>
            <a:r>
              <a:rPr lang="ja-JP" altLang="en-US">
                <a:ea typeface="ＭＳ Ｐゴシック" panose="020B0600070205080204" pitchFamily="34" charset="-128"/>
              </a:rPr>
              <a:t>’</a:t>
            </a:r>
            <a:r>
              <a:rPr lang="en-US" altLang="ja-JP">
                <a:ea typeface="ＭＳ Ｐゴシック" panose="020B0600070205080204" pitchFamily="34" charset="-128"/>
              </a:rPr>
              <a:t>d accept the project.</a:t>
            </a:r>
          </a:p>
          <a:p>
            <a:pPr eaLnBrk="1" hangingPunct="1"/>
            <a:endParaRPr lang="en-US" altLang="en-US">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a:extLst>
              <a:ext uri="{FF2B5EF4-FFF2-40B4-BE49-F238E27FC236}">
                <a16:creationId xmlns:a16="http://schemas.microsoft.com/office/drawing/2014/main" id="{AD9D4042-98D4-2C46-84B4-64D318AD45AD}"/>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Outline</a:t>
            </a:r>
          </a:p>
        </p:txBody>
      </p:sp>
      <p:sp>
        <p:nvSpPr>
          <p:cNvPr id="15362" name="Rectangle 3">
            <a:extLst>
              <a:ext uri="{FF2B5EF4-FFF2-40B4-BE49-F238E27FC236}">
                <a16:creationId xmlns:a16="http://schemas.microsoft.com/office/drawing/2014/main" id="{26A899DD-BF4B-3146-B45A-E3C1EE8F1139}"/>
              </a:ext>
            </a:extLst>
          </p:cNvPr>
          <p:cNvSpPr>
            <a:spLocks noGrp="1" noChangeArrowheads="1"/>
          </p:cNvSpPr>
          <p:nvPr>
            <p:ph idx="1"/>
          </p:nvPr>
        </p:nvSpPr>
        <p:spPr/>
        <p:txBody>
          <a:bodyPr/>
          <a:lstStyle/>
          <a:p>
            <a:pPr eaLnBrk="1" hangingPunct="1">
              <a:buFont typeface="Wingdings" pitchFamily="2" charset="2"/>
              <a:buNone/>
            </a:pPr>
            <a:r>
              <a:rPr lang="en-US" altLang="en-US">
                <a:ea typeface="ＭＳ Ｐゴシック" panose="020B0600070205080204" pitchFamily="34" charset="-128"/>
              </a:rPr>
              <a:t>1. Net present value (NPV)</a:t>
            </a:r>
          </a:p>
          <a:p>
            <a:pPr eaLnBrk="1" hangingPunct="1">
              <a:buFont typeface="Wingdings" pitchFamily="2" charset="2"/>
              <a:buNone/>
            </a:pPr>
            <a:r>
              <a:rPr lang="en-US" altLang="en-US">
                <a:ea typeface="ＭＳ Ｐゴシック" panose="020B0600070205080204" pitchFamily="34" charset="-128"/>
              </a:rPr>
              <a:t>2. The payback period method</a:t>
            </a:r>
          </a:p>
          <a:p>
            <a:pPr eaLnBrk="1" hangingPunct="1">
              <a:buFont typeface="Wingdings" pitchFamily="2" charset="2"/>
              <a:buNone/>
            </a:pPr>
            <a:r>
              <a:rPr lang="en-US" altLang="en-US">
                <a:ea typeface="ＭＳ Ｐゴシック" panose="020B0600070205080204" pitchFamily="34" charset="-128"/>
              </a:rPr>
              <a:t>3. The discounted payback period method</a:t>
            </a:r>
          </a:p>
          <a:p>
            <a:pPr eaLnBrk="1" hangingPunct="1">
              <a:buFont typeface="Wingdings" pitchFamily="2" charset="2"/>
              <a:buNone/>
            </a:pPr>
            <a:r>
              <a:rPr lang="en-US" altLang="en-US">
                <a:ea typeface="ＭＳ Ｐゴシック" panose="020B0600070205080204" pitchFamily="34" charset="-128"/>
              </a:rPr>
              <a:t>4. The Internal rate of return (IRR)</a:t>
            </a:r>
          </a:p>
          <a:p>
            <a:pPr eaLnBrk="1" hangingPunct="1">
              <a:buFont typeface="Wingdings" pitchFamily="2" charset="2"/>
              <a:buNone/>
            </a:pPr>
            <a:r>
              <a:rPr lang="en-US" altLang="en-US">
                <a:ea typeface="ＭＳ Ｐゴシック" panose="020B0600070205080204" pitchFamily="34" charset="-128"/>
              </a:rPr>
              <a:t>5. The profitability index</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AutoShape 2">
            <a:extLst>
              <a:ext uri="{FF2B5EF4-FFF2-40B4-BE49-F238E27FC236}">
                <a16:creationId xmlns:a16="http://schemas.microsoft.com/office/drawing/2014/main" id="{0C1F0AA3-C335-294C-B855-13CCBA656816}"/>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Judging discounted payback period</a:t>
            </a:r>
          </a:p>
        </p:txBody>
      </p:sp>
      <p:sp>
        <p:nvSpPr>
          <p:cNvPr id="35842" name="Rectangle 3">
            <a:extLst>
              <a:ext uri="{FF2B5EF4-FFF2-40B4-BE49-F238E27FC236}">
                <a16:creationId xmlns:a16="http://schemas.microsoft.com/office/drawing/2014/main" id="{D5BFD1F5-76F8-9D4B-9257-E47D709BE591}"/>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Does the payback period rule take the time value of money into consideration?</a:t>
            </a:r>
          </a:p>
          <a:p>
            <a:pPr eaLnBrk="1" hangingPunct="1"/>
            <a:r>
              <a:rPr lang="en-US" altLang="en-US">
                <a:ea typeface="ＭＳ Ｐゴシック" panose="020B0600070205080204" pitchFamily="34" charset="-128"/>
              </a:rPr>
              <a:t>Does the payback period rule adjust for risk?</a:t>
            </a:r>
          </a:p>
          <a:p>
            <a:pPr eaLnBrk="1" hangingPunct="1"/>
            <a:r>
              <a:rPr lang="en-US" altLang="en-US">
                <a:ea typeface="ＭＳ Ｐゴシック" panose="020B0600070205080204" pitchFamily="34" charset="-128"/>
              </a:rPr>
              <a:t>Does the payback period rule tell us whether and by how much the project add value to the firm?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AutoShape 2">
            <a:extLst>
              <a:ext uri="{FF2B5EF4-FFF2-40B4-BE49-F238E27FC236}">
                <a16:creationId xmlns:a16="http://schemas.microsoft.com/office/drawing/2014/main" id="{0ACBBB56-656A-EA48-8567-202CA7463F2E}"/>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good and the bad</a:t>
            </a:r>
          </a:p>
        </p:txBody>
      </p:sp>
      <p:sp>
        <p:nvSpPr>
          <p:cNvPr id="37890" name="Rectangle 3">
            <a:extLst>
              <a:ext uri="{FF2B5EF4-FFF2-40B4-BE49-F238E27FC236}">
                <a16:creationId xmlns:a16="http://schemas.microsoft.com/office/drawing/2014/main" id="{2395C78F-F0C6-A14A-840E-164C92CBD066}"/>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Advantage:</a:t>
            </a:r>
          </a:p>
          <a:p>
            <a:pPr lvl="1" eaLnBrk="1" hangingPunct="1"/>
            <a:r>
              <a:rPr lang="en-US" altLang="en-US">
                <a:ea typeface="ＭＳ Ｐゴシック" panose="020B0600070205080204" pitchFamily="34" charset="-128"/>
              </a:rPr>
              <a:t>Still fairly easy to understand and communicate.</a:t>
            </a:r>
          </a:p>
          <a:p>
            <a:pPr lvl="1" eaLnBrk="1" hangingPunct="1"/>
            <a:r>
              <a:rPr lang="en-US" altLang="en-US">
                <a:ea typeface="ＭＳ Ｐゴシック" panose="020B0600070205080204" pitchFamily="34" charset="-128"/>
              </a:rPr>
              <a:t>Take TVM into consideration.</a:t>
            </a:r>
          </a:p>
          <a:p>
            <a:pPr eaLnBrk="1" hangingPunct="1"/>
            <a:r>
              <a:rPr lang="en-US" altLang="en-US">
                <a:ea typeface="ＭＳ Ｐゴシック" panose="020B0600070205080204" pitchFamily="34" charset="-128"/>
              </a:rPr>
              <a:t>Disadvantages:</a:t>
            </a:r>
          </a:p>
          <a:p>
            <a:pPr lvl="1" eaLnBrk="1" hangingPunct="1"/>
            <a:r>
              <a:rPr lang="en-US" altLang="en-US">
                <a:ea typeface="ＭＳ Ｐゴシック" panose="020B0600070205080204" pitchFamily="34" charset="-128"/>
              </a:rPr>
              <a:t>Requires an arbitrary cutoff point.</a:t>
            </a:r>
          </a:p>
          <a:p>
            <a:pPr lvl="1" eaLnBrk="1" hangingPunct="1"/>
            <a:r>
              <a:rPr lang="en-US" altLang="en-US">
                <a:ea typeface="ＭＳ Ｐゴシック" panose="020B0600070205080204" pitchFamily="34" charset="-128"/>
              </a:rPr>
              <a:t>Ignores cash flows beyond the cutoff.</a:t>
            </a:r>
          </a:p>
          <a:p>
            <a:pPr lvl="1" eaLnBrk="1" hangingPunct="1"/>
            <a:r>
              <a:rPr lang="en-US" altLang="en-US">
                <a:ea typeface="ＭＳ Ｐゴシック" panose="020B0600070205080204" pitchFamily="34" charset="-128"/>
              </a:rPr>
              <a:t>Biased against long-term projects, such as R&amp;Ds.</a:t>
            </a:r>
          </a:p>
          <a:p>
            <a:pPr eaLnBrk="1" hangingPunct="1"/>
            <a:endParaRPr lang="en-US" altLang="en-US">
              <a:ea typeface="ＭＳ Ｐゴシック" panose="020B0600070205080204" pitchFamily="34"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AutoShape 2">
            <a:extLst>
              <a:ext uri="{FF2B5EF4-FFF2-40B4-BE49-F238E27FC236}">
                <a16:creationId xmlns:a16="http://schemas.microsoft.com/office/drawing/2014/main" id="{ADA22314-B6F3-5B49-AA8C-BA54A1208AAE}"/>
              </a:ext>
            </a:extLst>
          </p:cNvPr>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4</a:t>
            </a:r>
            <a:r>
              <a:rPr lang="en-US" altLang="en-US" baseline="30000" dirty="0">
                <a:ea typeface="ＭＳ Ｐゴシック" panose="020B0600070205080204" pitchFamily="34" charset="-128"/>
              </a:rPr>
              <a:t>th</a:t>
            </a:r>
            <a:r>
              <a:rPr lang="en-US" altLang="en-US" dirty="0">
                <a:ea typeface="ＭＳ Ｐゴシック" panose="020B0600070205080204" pitchFamily="34" charset="-128"/>
              </a:rPr>
              <a:t> method: IRR</a:t>
            </a:r>
          </a:p>
        </p:txBody>
      </p:sp>
      <p:sp>
        <p:nvSpPr>
          <p:cNvPr id="38914" name="Rectangle 3">
            <a:extLst>
              <a:ext uri="{FF2B5EF4-FFF2-40B4-BE49-F238E27FC236}">
                <a16:creationId xmlns:a16="http://schemas.microsoft.com/office/drawing/2014/main" id="{621D06C8-73DA-624F-8103-AB6C76EA1280}"/>
              </a:ext>
            </a:extLst>
          </p:cNvPr>
          <p:cNvSpPr>
            <a:spLocks noGrp="1" noChangeArrowheads="1"/>
          </p:cNvSpPr>
          <p:nvPr>
            <p:ph idx="1"/>
          </p:nvPr>
        </p:nvSpPr>
        <p:spPr/>
        <p:txBody>
          <a:bodyPr/>
          <a:lstStyle/>
          <a:p>
            <a:pPr eaLnBrk="1" hangingPunct="1"/>
            <a:r>
              <a:rPr lang="en-US" altLang="en-US" dirty="0">
                <a:ea typeface="ＭＳ Ｐゴシック" panose="020B0600070205080204" pitchFamily="34" charset="-128"/>
              </a:rPr>
              <a:t>IRR (internal rate of return): the discounted rate that makes the NPV of an investment zero.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AutoShape 2">
            <a:extLst>
              <a:ext uri="{FF2B5EF4-FFF2-40B4-BE49-F238E27FC236}">
                <a16:creationId xmlns:a16="http://schemas.microsoft.com/office/drawing/2014/main" id="{99C0F9FA-A6A2-C84C-B3B6-EAE32C928ABC}"/>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Decision rule</a:t>
            </a:r>
          </a:p>
        </p:txBody>
      </p:sp>
      <p:sp>
        <p:nvSpPr>
          <p:cNvPr id="39938" name="Rectangle 3">
            <a:extLst>
              <a:ext uri="{FF2B5EF4-FFF2-40B4-BE49-F238E27FC236}">
                <a16:creationId xmlns:a16="http://schemas.microsoft.com/office/drawing/2014/main" id="{66EA3ACC-C85E-4340-ADD8-0FAD8E25BCF9}"/>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An investment is accepted (rejected), if the IRR &gt; (&lt;) the required rate.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AutoShape 5">
            <a:extLst>
              <a:ext uri="{FF2B5EF4-FFF2-40B4-BE49-F238E27FC236}">
                <a16:creationId xmlns:a16="http://schemas.microsoft.com/office/drawing/2014/main" id="{554EB479-C9C0-EC4F-B671-5AAB3D0054F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Project IRR</a:t>
            </a:r>
          </a:p>
        </p:txBody>
      </p:sp>
      <p:graphicFrame>
        <p:nvGraphicFramePr>
          <p:cNvPr id="40962" name="Object 4">
            <a:extLst>
              <a:ext uri="{FF2B5EF4-FFF2-40B4-BE49-F238E27FC236}">
                <a16:creationId xmlns:a16="http://schemas.microsoft.com/office/drawing/2014/main" id="{D95DD2F6-F387-3D47-8F0C-DC5B602FEC6A}"/>
              </a:ext>
            </a:extLst>
          </p:cNvPr>
          <p:cNvGraphicFramePr>
            <a:graphicFrameLocks noGrp="1" noChangeAspect="1"/>
          </p:cNvGraphicFramePr>
          <p:nvPr>
            <p:ph idx="1"/>
          </p:nvPr>
        </p:nvGraphicFramePr>
        <p:xfrm>
          <a:off x="685800" y="2227263"/>
          <a:ext cx="7770813" cy="3838575"/>
        </p:xfrm>
        <a:graphic>
          <a:graphicData uri="http://schemas.openxmlformats.org/presentationml/2006/ole">
            <mc:AlternateContent xmlns:mc="http://schemas.openxmlformats.org/markup-compatibility/2006">
              <mc:Choice xmlns:v="urn:schemas-microsoft-com:vml" Requires="v">
                <p:oleObj spid="_x0000_s40980" name="Worksheet" r:id="rId3" imgW="9436100" imgH="4660900" progId="Excel.Sheet.8">
                  <p:embed/>
                </p:oleObj>
              </mc:Choice>
              <mc:Fallback>
                <p:oleObj name="Worksheet" r:id="rId3" imgW="9436100" imgH="46609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2227263"/>
                        <a:ext cx="7770813" cy="3838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AutoShape 2">
            <a:extLst>
              <a:ext uri="{FF2B5EF4-FFF2-40B4-BE49-F238E27FC236}">
                <a16:creationId xmlns:a16="http://schemas.microsoft.com/office/drawing/2014/main" id="{32048BBD-F42E-E74B-9CE1-8140ABE4A13A}"/>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decision</a:t>
            </a:r>
          </a:p>
        </p:txBody>
      </p:sp>
      <p:sp>
        <p:nvSpPr>
          <p:cNvPr id="41986" name="Rectangle 3">
            <a:extLst>
              <a:ext uri="{FF2B5EF4-FFF2-40B4-BE49-F238E27FC236}">
                <a16:creationId xmlns:a16="http://schemas.microsoft.com/office/drawing/2014/main" id="{20AB99D3-E2C4-D847-BC01-49CFABC89DBD}"/>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The computed IRR is 17%, which is higher than the 10% required rate.  Thus, we accept the project.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AutoShape 2">
            <a:extLst>
              <a:ext uri="{FF2B5EF4-FFF2-40B4-BE49-F238E27FC236}">
                <a16:creationId xmlns:a16="http://schemas.microsoft.com/office/drawing/2014/main" id="{05D6A575-A695-FA44-875C-826D8E2EC97B}"/>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Judging the IRR</a:t>
            </a:r>
          </a:p>
        </p:txBody>
      </p:sp>
      <p:sp>
        <p:nvSpPr>
          <p:cNvPr id="43010" name="Rectangle 3">
            <a:extLst>
              <a:ext uri="{FF2B5EF4-FFF2-40B4-BE49-F238E27FC236}">
                <a16:creationId xmlns:a16="http://schemas.microsoft.com/office/drawing/2014/main" id="{8458D5EC-5784-0949-86A8-1088C741145D}"/>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Does the IRR rule take the time value of money into consideration?</a:t>
            </a:r>
          </a:p>
          <a:p>
            <a:pPr eaLnBrk="1" hangingPunct="1"/>
            <a:r>
              <a:rPr lang="en-US" altLang="en-US">
                <a:ea typeface="ＭＳ Ｐゴシック" panose="020B0600070205080204" pitchFamily="34" charset="-128"/>
              </a:rPr>
              <a:t>Does the IRR rule adjust for risk?</a:t>
            </a:r>
          </a:p>
          <a:p>
            <a:pPr eaLnBrk="1" hangingPunct="1"/>
            <a:r>
              <a:rPr lang="en-US" altLang="en-US">
                <a:ea typeface="ＭＳ Ｐゴシック" panose="020B0600070205080204" pitchFamily="34" charset="-128"/>
              </a:rPr>
              <a:t>Does the IRR rule tell us whether and by how much the project add value to the firm?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AutoShape 2">
            <a:extLst>
              <a:ext uri="{FF2B5EF4-FFF2-40B4-BE49-F238E27FC236}">
                <a16:creationId xmlns:a16="http://schemas.microsoft.com/office/drawing/2014/main" id="{17674E61-1313-554E-8EA2-AD623AE82569}"/>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NPV vs. IRR</a:t>
            </a:r>
          </a:p>
        </p:txBody>
      </p:sp>
      <p:sp>
        <p:nvSpPr>
          <p:cNvPr id="45058" name="Rectangle 3">
            <a:extLst>
              <a:ext uri="{FF2B5EF4-FFF2-40B4-BE49-F238E27FC236}">
                <a16:creationId xmlns:a16="http://schemas.microsoft.com/office/drawing/2014/main" id="{E98DBF3D-0EEB-544D-BB90-D1F821EB6DB7}"/>
              </a:ext>
            </a:extLst>
          </p:cNvPr>
          <p:cNvSpPr>
            <a:spLocks noGrp="1" noChangeArrowheads="1"/>
          </p:cNvSpPr>
          <p:nvPr>
            <p:ph idx="1"/>
          </p:nvPr>
        </p:nvSpPr>
        <p:spPr/>
        <p:txBody>
          <a:bodyPr/>
          <a:lstStyle/>
          <a:p>
            <a:pPr eaLnBrk="1" hangingPunct="1">
              <a:lnSpc>
                <a:spcPct val="80000"/>
              </a:lnSpc>
            </a:pPr>
            <a:r>
              <a:rPr lang="en-US" altLang="en-US" sz="2400" dirty="0">
                <a:ea typeface="ＭＳ Ｐゴシック" panose="020B0600070205080204" pitchFamily="34" charset="-128"/>
              </a:rPr>
              <a:t>For most projects, NPV and IRR lead to the same conclusion.</a:t>
            </a:r>
          </a:p>
          <a:p>
            <a:pPr eaLnBrk="1" hangingPunct="1">
              <a:lnSpc>
                <a:spcPct val="80000"/>
              </a:lnSpc>
            </a:pPr>
            <a:r>
              <a:rPr lang="en-US" altLang="en-US" sz="2400" dirty="0">
                <a:ea typeface="ＭＳ Ｐゴシック" panose="020B0600070205080204" pitchFamily="34" charset="-128"/>
              </a:rPr>
              <a:t>Practitioners really like to use IRR because this measure gives practitioners a good idea about at what rate they are able to earn. Knowing a specific level of return is intuitively appealing.</a:t>
            </a:r>
          </a:p>
          <a:p>
            <a:pPr eaLnBrk="1" hangingPunct="1">
              <a:lnSpc>
                <a:spcPct val="80000"/>
              </a:lnSpc>
            </a:pPr>
            <a:r>
              <a:rPr lang="en-US" altLang="en-US" sz="2400" dirty="0">
                <a:ea typeface="ＭＳ Ｐゴシック" panose="020B0600070205080204" pitchFamily="34" charset="-128"/>
              </a:rPr>
              <a:t>IRR provides a measure about the value of a project to someone who </a:t>
            </a:r>
            <a:r>
              <a:rPr lang="en-US" altLang="en-US" sz="2400" dirty="0" err="1">
                <a:ea typeface="ＭＳ Ｐゴシック" panose="020B0600070205080204" pitchFamily="34" charset="-128"/>
              </a:rPr>
              <a:t>doesn</a:t>
            </a:r>
            <a:r>
              <a:rPr lang="ja-JP" altLang="en-US" sz="2400">
                <a:ea typeface="ＭＳ Ｐゴシック" panose="020B0600070205080204" pitchFamily="34" charset="-128"/>
              </a:rPr>
              <a:t>’</a:t>
            </a:r>
            <a:r>
              <a:rPr lang="en-US" altLang="ja-JP" sz="2400" dirty="0">
                <a:ea typeface="ＭＳ Ｐゴシック" panose="020B0600070205080204" pitchFamily="34" charset="-128"/>
              </a:rPr>
              <a:t>t know all the estimation details.</a:t>
            </a:r>
          </a:p>
          <a:p>
            <a:pPr eaLnBrk="1" hangingPunct="1">
              <a:lnSpc>
                <a:spcPct val="80000"/>
              </a:lnSpc>
            </a:pPr>
            <a:r>
              <a:rPr lang="en-US" altLang="en-US" sz="2400" dirty="0">
                <a:ea typeface="ＭＳ Ｐゴシック" panose="020B0600070205080204" pitchFamily="34" charset="-128"/>
              </a:rPr>
              <a:t>If the IRR is high enough, one may not need to estimate the required return at all.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AutoShape 2">
            <a:extLst>
              <a:ext uri="{FF2B5EF4-FFF2-40B4-BE49-F238E27FC236}">
                <a16:creationId xmlns:a16="http://schemas.microsoft.com/office/drawing/2014/main" id="{09B874BC-E0EB-5348-9B0F-6E534AD86025}"/>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A warning</a:t>
            </a:r>
          </a:p>
        </p:txBody>
      </p:sp>
      <p:sp>
        <p:nvSpPr>
          <p:cNvPr id="46082" name="Rectangle 3">
            <a:extLst>
              <a:ext uri="{FF2B5EF4-FFF2-40B4-BE49-F238E27FC236}">
                <a16:creationId xmlns:a16="http://schemas.microsoft.com/office/drawing/2014/main" id="{48A325DA-B4ED-C24F-92FB-2300912CEF20}"/>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Typical IRR calculations build in reinvestment assumptions.</a:t>
            </a:r>
          </a:p>
          <a:p>
            <a:pPr eaLnBrk="1" hangingPunct="1"/>
            <a:r>
              <a:rPr lang="en-US" altLang="en-US">
                <a:ea typeface="ＭＳ Ｐゴシック" panose="020B0600070205080204" pitchFamily="34" charset="-128"/>
              </a:rPr>
              <a:t>This makes projects look better than they actually are.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AutoShape 2">
            <a:extLst>
              <a:ext uri="{FF2B5EF4-FFF2-40B4-BE49-F238E27FC236}">
                <a16:creationId xmlns:a16="http://schemas.microsoft.com/office/drawing/2014/main" id="{F34590E8-38AA-9541-9884-07833BAD5E2F}"/>
              </a:ext>
            </a:extLst>
          </p:cNvPr>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Non-unique IRR solutions</a:t>
            </a:r>
          </a:p>
        </p:txBody>
      </p:sp>
      <p:graphicFrame>
        <p:nvGraphicFramePr>
          <p:cNvPr id="47106" name="Object 4">
            <a:extLst>
              <a:ext uri="{FF2B5EF4-FFF2-40B4-BE49-F238E27FC236}">
                <a16:creationId xmlns:a16="http://schemas.microsoft.com/office/drawing/2014/main" id="{4901CFDD-D292-3248-820D-847EB995573D}"/>
              </a:ext>
            </a:extLst>
          </p:cNvPr>
          <p:cNvGraphicFramePr>
            <a:graphicFrameLocks noGrp="1" noChangeAspect="1"/>
          </p:cNvGraphicFramePr>
          <p:nvPr>
            <p:ph idx="1"/>
          </p:nvPr>
        </p:nvGraphicFramePr>
        <p:xfrm>
          <a:off x="993775" y="2120900"/>
          <a:ext cx="7156450" cy="4051300"/>
        </p:xfrm>
        <a:graphic>
          <a:graphicData uri="http://schemas.openxmlformats.org/presentationml/2006/ole">
            <mc:AlternateContent xmlns:mc="http://schemas.openxmlformats.org/markup-compatibility/2006">
              <mc:Choice xmlns:v="urn:schemas-microsoft-com:vml" Requires="v">
                <p:oleObj spid="_x0000_s47124" name="Worksheet" r:id="rId3" imgW="8369300" imgH="4737100" progId="Excel.Sheet.8">
                  <p:embed/>
                </p:oleObj>
              </mc:Choice>
              <mc:Fallback>
                <p:oleObj name="Worksheet" r:id="rId3" imgW="8369300" imgH="47371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3775" y="2120900"/>
                        <a:ext cx="7156450"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2">
            <a:extLst>
              <a:ext uri="{FF2B5EF4-FFF2-40B4-BE49-F238E27FC236}">
                <a16:creationId xmlns:a16="http://schemas.microsoft.com/office/drawing/2014/main" id="{1BDD2C5B-BB63-3C43-8B67-AFD74B04F813}"/>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Good decision criteria</a:t>
            </a:r>
          </a:p>
        </p:txBody>
      </p:sp>
      <p:sp>
        <p:nvSpPr>
          <p:cNvPr id="16386" name="Rectangle 3">
            <a:extLst>
              <a:ext uri="{FF2B5EF4-FFF2-40B4-BE49-F238E27FC236}">
                <a16:creationId xmlns:a16="http://schemas.microsoft.com/office/drawing/2014/main" id="{516B31A5-4972-C548-9F6E-BEAB8243B84C}"/>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Does the rule take the time value of money into consideration?</a:t>
            </a:r>
          </a:p>
          <a:p>
            <a:pPr eaLnBrk="1" hangingPunct="1"/>
            <a:r>
              <a:rPr lang="en-US" altLang="en-US">
                <a:ea typeface="ＭＳ Ｐゴシック" panose="020B0600070205080204" pitchFamily="34" charset="-128"/>
              </a:rPr>
              <a:t>Does the rule adjust for risk?</a:t>
            </a:r>
          </a:p>
          <a:p>
            <a:pPr eaLnBrk="1" hangingPunct="1"/>
            <a:r>
              <a:rPr lang="en-US" altLang="en-US">
                <a:ea typeface="ＭＳ Ｐゴシック" panose="020B0600070205080204" pitchFamily="34" charset="-128"/>
              </a:rPr>
              <a:t>Does the rule tell us whether and by how much the project add value to the firm?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AutoShape 2">
            <a:extLst>
              <a:ext uri="{FF2B5EF4-FFF2-40B4-BE49-F238E27FC236}">
                <a16:creationId xmlns:a16="http://schemas.microsoft.com/office/drawing/2014/main" id="{A816CE85-C22F-3A46-AE7A-F78E212DF41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Lesson</a:t>
            </a:r>
          </a:p>
        </p:txBody>
      </p:sp>
      <p:sp>
        <p:nvSpPr>
          <p:cNvPr id="48130" name="Rectangle 3">
            <a:extLst>
              <a:ext uri="{FF2B5EF4-FFF2-40B4-BE49-F238E27FC236}">
                <a16:creationId xmlns:a16="http://schemas.microsoft.com/office/drawing/2014/main" id="{81EDB7FD-1AB7-014A-B109-00B74AFABCF7}"/>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Before you use your IRR estimate, always verify the result with the NPV result.</a:t>
            </a:r>
          </a:p>
          <a:p>
            <a:pPr eaLnBrk="1" hangingPunct="1"/>
            <a:r>
              <a:rPr lang="en-US" altLang="en-US">
                <a:ea typeface="ＭＳ Ｐゴシック" panose="020B0600070205080204" pitchFamily="34" charset="-128"/>
              </a:rPr>
              <a:t>In real life, NPV and IRR are the 2 most popular decision rules used by modern (big) U.S. corporations. And, they tend to be used together.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AutoShape 2">
            <a:extLst>
              <a:ext uri="{FF2B5EF4-FFF2-40B4-BE49-F238E27FC236}">
                <a16:creationId xmlns:a16="http://schemas.microsoft.com/office/drawing/2014/main" id="{ABB2B2B7-FB7E-FA4F-AADB-276BDF23F037}"/>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5</a:t>
            </a:r>
            <a:r>
              <a:rPr lang="en-US" altLang="en-US" baseline="30000">
                <a:ea typeface="ＭＳ Ｐゴシック" panose="020B0600070205080204" pitchFamily="34" charset="-128"/>
              </a:rPr>
              <a:t>th</a:t>
            </a:r>
            <a:r>
              <a:rPr lang="en-US" altLang="en-US">
                <a:ea typeface="ＭＳ Ｐゴシック" panose="020B0600070205080204" pitchFamily="34" charset="-128"/>
              </a:rPr>
              <a:t> method: the profitability index</a:t>
            </a:r>
          </a:p>
        </p:txBody>
      </p:sp>
      <p:sp>
        <p:nvSpPr>
          <p:cNvPr id="49154" name="Rectangle 3">
            <a:extLst>
              <a:ext uri="{FF2B5EF4-FFF2-40B4-BE49-F238E27FC236}">
                <a16:creationId xmlns:a16="http://schemas.microsoft.com/office/drawing/2014/main" id="{9A49B063-8AAD-4D48-9506-40F8B5AAE01F}"/>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Profitability index (PI) = PV / </a:t>
            </a:r>
            <a:r>
              <a:rPr lang="en-US" altLang="en-US" i="1">
                <a:ea typeface="ＭＳ Ｐゴシック" panose="020B0600070205080204" pitchFamily="34" charset="-128"/>
              </a:rPr>
              <a:t>C</a:t>
            </a:r>
            <a:r>
              <a:rPr lang="en-US" altLang="en-US" baseline="-25000">
                <a:ea typeface="ＭＳ Ｐゴシック" panose="020B0600070205080204" pitchFamily="34" charset="-128"/>
              </a:rPr>
              <a:t>0</a:t>
            </a:r>
            <a:r>
              <a:rPr lang="en-US" altLang="en-US">
                <a:ea typeface="ＭＳ Ｐゴシック" panose="020B0600070205080204" pitchFamily="34" charset="-128"/>
              </a:rPr>
              <a:t>.</a:t>
            </a:r>
          </a:p>
          <a:p>
            <a:pPr eaLnBrk="1" hangingPunct="1">
              <a:lnSpc>
                <a:spcPct val="90000"/>
              </a:lnSpc>
            </a:pPr>
            <a:r>
              <a:rPr lang="en-US" altLang="en-US">
                <a:ea typeface="ＭＳ Ｐゴシック" panose="020B0600070205080204" pitchFamily="34" charset="-128"/>
              </a:rPr>
              <a:t>Often used for government or other non-for-profit investments.</a:t>
            </a:r>
          </a:p>
          <a:p>
            <a:pPr eaLnBrk="1" hangingPunct="1">
              <a:lnSpc>
                <a:spcPct val="90000"/>
              </a:lnSpc>
            </a:pPr>
            <a:r>
              <a:rPr lang="en-US" altLang="en-US">
                <a:ea typeface="ＭＳ Ｐゴシック" panose="020B0600070205080204" pitchFamily="34" charset="-128"/>
              </a:rPr>
              <a:t>Measures the benefit per unit cost, based on the time value of money.</a:t>
            </a:r>
          </a:p>
          <a:p>
            <a:pPr eaLnBrk="1" hangingPunct="1">
              <a:lnSpc>
                <a:spcPct val="90000"/>
              </a:lnSpc>
            </a:pPr>
            <a:r>
              <a:rPr lang="en-US" altLang="en-US">
                <a:ea typeface="ＭＳ Ｐゴシック" panose="020B0600070205080204" pitchFamily="34" charset="-128"/>
              </a:rPr>
              <a:t>A profitability index of 1.2 suggests that for every $1 of initial investment, we create an additional $0.20 in value.</a:t>
            </a:r>
          </a:p>
          <a:p>
            <a:pPr eaLnBrk="1" hangingPunct="1">
              <a:lnSpc>
                <a:spcPct val="90000"/>
              </a:lnSpc>
            </a:pPr>
            <a:endParaRPr lang="en-US" altLang="en-US">
              <a:ea typeface="ＭＳ Ｐゴシック" panose="020B0600070205080204"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AutoShape 2">
            <a:extLst>
              <a:ext uri="{FF2B5EF4-FFF2-40B4-BE49-F238E27FC236}">
                <a16:creationId xmlns:a16="http://schemas.microsoft.com/office/drawing/2014/main" id="{A2BDDFC5-6271-4248-8B51-C9D192A04F0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Decision rule</a:t>
            </a:r>
          </a:p>
        </p:txBody>
      </p:sp>
      <p:sp>
        <p:nvSpPr>
          <p:cNvPr id="50178" name="Rectangle 3">
            <a:extLst>
              <a:ext uri="{FF2B5EF4-FFF2-40B4-BE49-F238E27FC236}">
                <a16:creationId xmlns:a16="http://schemas.microsoft.com/office/drawing/2014/main" id="{83E16D33-65A6-7C43-B7DB-7F3B902F394D}"/>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For a project, we accept the project only if PI &gt; 1.</a:t>
            </a:r>
          </a:p>
          <a:p>
            <a:pPr eaLnBrk="1" hangingPunct="1">
              <a:lnSpc>
                <a:spcPct val="90000"/>
              </a:lnSpc>
            </a:pPr>
            <a:r>
              <a:rPr lang="en-US" altLang="en-US">
                <a:ea typeface="ＭＳ Ｐゴシック" panose="020B0600070205080204" pitchFamily="34" charset="-128"/>
              </a:rPr>
              <a:t>For mutually exclusive projects, practitioners sometimes choose the project with the highest PI.  However, this approach is problematic.</a:t>
            </a:r>
          </a:p>
          <a:p>
            <a:pPr eaLnBrk="1" hangingPunct="1">
              <a:lnSpc>
                <a:spcPct val="90000"/>
              </a:lnSpc>
            </a:pPr>
            <a:r>
              <a:rPr lang="en-US" altLang="en-US">
                <a:ea typeface="ＭＳ Ｐゴシック" panose="020B0600070205080204" pitchFamily="34" charset="-128"/>
              </a:rPr>
              <a:t>If there is no capital constraint, one should choose the project with the highest NPV from the mutually exclusive pool.</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AutoShape 2">
            <a:extLst>
              <a:ext uri="{FF2B5EF4-FFF2-40B4-BE49-F238E27FC236}">
                <a16:creationId xmlns:a16="http://schemas.microsoft.com/office/drawing/2014/main" id="{1C3CF1C2-4D36-A847-9E3C-FB0CA7F095C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Project PI</a:t>
            </a:r>
          </a:p>
        </p:txBody>
      </p:sp>
      <p:graphicFrame>
        <p:nvGraphicFramePr>
          <p:cNvPr id="51202" name="Object 4">
            <a:extLst>
              <a:ext uri="{FF2B5EF4-FFF2-40B4-BE49-F238E27FC236}">
                <a16:creationId xmlns:a16="http://schemas.microsoft.com/office/drawing/2014/main" id="{495A98AF-1B1A-084F-9C24-EC968C0364A4}"/>
              </a:ext>
            </a:extLst>
          </p:cNvPr>
          <p:cNvGraphicFramePr>
            <a:graphicFrameLocks noGrp="1" noChangeAspect="1"/>
          </p:cNvGraphicFramePr>
          <p:nvPr>
            <p:ph idx="1"/>
          </p:nvPr>
        </p:nvGraphicFramePr>
        <p:xfrm>
          <a:off x="871538" y="2120900"/>
          <a:ext cx="7400925" cy="4051300"/>
        </p:xfrm>
        <a:graphic>
          <a:graphicData uri="http://schemas.openxmlformats.org/presentationml/2006/ole">
            <mc:AlternateContent xmlns:mc="http://schemas.openxmlformats.org/markup-compatibility/2006">
              <mc:Choice xmlns:v="urn:schemas-microsoft-com:vml" Requires="v">
                <p:oleObj spid="_x0000_s51220" name="Worksheet" r:id="rId3" imgW="9512300" imgH="5207000" progId="Excel.Sheet.8">
                  <p:embed/>
                </p:oleObj>
              </mc:Choice>
              <mc:Fallback>
                <p:oleObj name="Worksheet" r:id="rId3" imgW="9512300" imgH="52070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1538" y="2120900"/>
                        <a:ext cx="7400925"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AutoShape 2">
            <a:extLst>
              <a:ext uri="{FF2B5EF4-FFF2-40B4-BE49-F238E27FC236}">
                <a16:creationId xmlns:a16="http://schemas.microsoft.com/office/drawing/2014/main" id="{D82DCF70-2B9E-3044-832C-BD81D187F950}"/>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good and the bad</a:t>
            </a:r>
          </a:p>
        </p:txBody>
      </p:sp>
      <p:sp>
        <p:nvSpPr>
          <p:cNvPr id="52226" name="Rectangle 3">
            <a:extLst>
              <a:ext uri="{FF2B5EF4-FFF2-40B4-BE49-F238E27FC236}">
                <a16:creationId xmlns:a16="http://schemas.microsoft.com/office/drawing/2014/main" id="{A60C1406-062E-0942-8D68-061A792268BD}"/>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Advantages:</a:t>
            </a:r>
          </a:p>
          <a:p>
            <a:pPr lvl="1" eaLnBrk="1" hangingPunct="1"/>
            <a:r>
              <a:rPr lang="en-US" altLang="en-US">
                <a:ea typeface="ＭＳ Ｐゴシック" panose="020B0600070205080204" pitchFamily="34" charset="-128"/>
              </a:rPr>
              <a:t>Related to NPV, generally leading to identical decisions.</a:t>
            </a:r>
          </a:p>
          <a:p>
            <a:pPr lvl="1" eaLnBrk="1" hangingPunct="1"/>
            <a:r>
              <a:rPr lang="en-US" altLang="en-US">
                <a:ea typeface="ＭＳ Ｐゴシック" panose="020B0600070205080204" pitchFamily="34" charset="-128"/>
              </a:rPr>
              <a:t>Easy to understand and communicate.</a:t>
            </a:r>
          </a:p>
          <a:p>
            <a:pPr eaLnBrk="1" hangingPunct="1"/>
            <a:r>
              <a:rPr lang="en-US" altLang="en-US">
                <a:ea typeface="ＭＳ Ｐゴシック" panose="020B0600070205080204" pitchFamily="34" charset="-128"/>
              </a:rPr>
              <a:t>Disadvantage:</a:t>
            </a:r>
          </a:p>
          <a:p>
            <a:pPr lvl="1" eaLnBrk="1" hangingPunct="1"/>
            <a:r>
              <a:rPr lang="en-US" altLang="en-US">
                <a:ea typeface="ＭＳ Ｐゴシック" panose="020B0600070205080204" pitchFamily="34" charset="-128"/>
              </a:rPr>
              <a:t>Should not be used for making mutually exclusive decisions.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2">
            <a:extLst>
              <a:ext uri="{FF2B5EF4-FFF2-40B4-BE49-F238E27FC236}">
                <a16:creationId xmlns:a16="http://schemas.microsoft.com/office/drawing/2014/main" id="{5588F66E-AE26-A44A-94C0-A65FCC750614}"/>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Real options [extra]</a:t>
            </a:r>
          </a:p>
        </p:txBody>
      </p:sp>
      <p:sp>
        <p:nvSpPr>
          <p:cNvPr id="53250" name="Rectangle 3">
            <a:extLst>
              <a:ext uri="{FF2B5EF4-FFF2-40B4-BE49-F238E27FC236}">
                <a16:creationId xmlns:a16="http://schemas.microsoft.com/office/drawing/2014/main" id="{1E3EE6F5-AD31-074B-9634-4A2A8D01EFF9}"/>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So far, you know that NPV is the best criterion; IRR is another almost equally good and important one.</a:t>
            </a:r>
          </a:p>
          <a:p>
            <a:pPr eaLnBrk="1" hangingPunct="1">
              <a:lnSpc>
                <a:spcPct val="90000"/>
              </a:lnSpc>
            </a:pPr>
            <a:r>
              <a:rPr lang="en-US" altLang="en-US">
                <a:ea typeface="ＭＳ Ｐゴシック" panose="020B0600070205080204" pitchFamily="34" charset="-128"/>
              </a:rPr>
              <a:t>But these analyses mainly address independent projects whose acceptance or rejection has no implications on the acceptance or rejection of other projects.</a:t>
            </a:r>
          </a:p>
          <a:p>
            <a:pPr eaLnBrk="1" hangingPunct="1">
              <a:lnSpc>
                <a:spcPct val="90000"/>
              </a:lnSpc>
            </a:pPr>
            <a:r>
              <a:rPr lang="en-US" altLang="en-US">
                <a:ea typeface="ＭＳ Ｐゴシック" panose="020B0600070205080204" pitchFamily="34" charset="-128"/>
              </a:rPr>
              <a:t>When projects have (real) options, NPV and IRR may perform poorly.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AutoShape 2">
            <a:extLst>
              <a:ext uri="{FF2B5EF4-FFF2-40B4-BE49-F238E27FC236}">
                <a16:creationId xmlns:a16="http://schemas.microsoft.com/office/drawing/2014/main" id="{BB88BA9C-7C5A-8D49-972F-12C03C23E24C}"/>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An example: timing option</a:t>
            </a:r>
          </a:p>
        </p:txBody>
      </p:sp>
      <p:sp>
        <p:nvSpPr>
          <p:cNvPr id="54274" name="Rectangle 3">
            <a:extLst>
              <a:ext uri="{FF2B5EF4-FFF2-40B4-BE49-F238E27FC236}">
                <a16:creationId xmlns:a16="http://schemas.microsoft.com/office/drawing/2014/main" id="{97EC2DCA-C25C-1C4B-93FD-939E629D527D}"/>
              </a:ext>
            </a:extLst>
          </p:cNvPr>
          <p:cNvSpPr>
            <a:spLocks noGrp="1" noChangeArrowheads="1"/>
          </p:cNvSpPr>
          <p:nvPr>
            <p:ph idx="1"/>
          </p:nvPr>
        </p:nvSpPr>
        <p:spPr/>
        <p:txBody>
          <a:bodyPr/>
          <a:lstStyle/>
          <a:p>
            <a:pPr eaLnBrk="1" hangingPunct="1">
              <a:lnSpc>
                <a:spcPct val="80000"/>
              </a:lnSpc>
            </a:pPr>
            <a:r>
              <a:rPr lang="en-US" altLang="en-US" sz="2400">
                <a:ea typeface="ＭＳ Ｐゴシック" panose="020B0600070205080204" pitchFamily="34" charset="-128"/>
              </a:rPr>
              <a:t>Suppose that the NPV for a developer to built a building on a vacant land </a:t>
            </a:r>
            <a:r>
              <a:rPr lang="en-US" altLang="en-US" sz="2400" i="1">
                <a:ea typeface="ＭＳ Ｐゴシック" panose="020B0600070205080204" pitchFamily="34" charset="-128"/>
              </a:rPr>
              <a:t>now</a:t>
            </a:r>
            <a:r>
              <a:rPr lang="en-US" altLang="en-US" sz="2400">
                <a:ea typeface="ＭＳ Ｐゴシック" panose="020B0600070205080204" pitchFamily="34" charset="-128"/>
              </a:rPr>
              <a:t> is positive.  The simple version of the NPV rule would lead to the conclusion that the developer should build the building now.</a:t>
            </a:r>
          </a:p>
          <a:p>
            <a:pPr eaLnBrk="1" hangingPunct="1">
              <a:lnSpc>
                <a:spcPct val="80000"/>
              </a:lnSpc>
            </a:pPr>
            <a:r>
              <a:rPr lang="en-US" altLang="en-US" sz="2400">
                <a:ea typeface="ＭＳ Ｐゴシック" panose="020B0600070205080204" pitchFamily="34" charset="-128"/>
              </a:rPr>
              <a:t>In real life, the developer may choose to wait.  For instance, the developer may believe that this is not the best timing (although the NPV is positive).  The developer may want to wait for another few years when the real estate market is stronger to realize a much larger NPV at that time.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AutoShape 2">
            <a:extLst>
              <a:ext uri="{FF2B5EF4-FFF2-40B4-BE49-F238E27FC236}">
                <a16:creationId xmlns:a16="http://schemas.microsoft.com/office/drawing/2014/main" id="{B2C70006-181E-8C4D-87F2-A5E8D4C126D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More real options</a:t>
            </a:r>
          </a:p>
        </p:txBody>
      </p:sp>
      <p:sp>
        <p:nvSpPr>
          <p:cNvPr id="55298" name="Rectangle 3">
            <a:extLst>
              <a:ext uri="{FF2B5EF4-FFF2-40B4-BE49-F238E27FC236}">
                <a16:creationId xmlns:a16="http://schemas.microsoft.com/office/drawing/2014/main" id="{5BCAEBC0-E85D-3B4A-9EA4-EAACE8CD01BA}"/>
              </a:ext>
            </a:extLst>
          </p:cNvPr>
          <p:cNvSpPr>
            <a:spLocks noGrp="1" noChangeArrowheads="1"/>
          </p:cNvSpPr>
          <p:nvPr>
            <p:ph idx="1"/>
          </p:nvPr>
        </p:nvSpPr>
        <p:spPr/>
        <p:txBody>
          <a:bodyPr/>
          <a:lstStyle/>
          <a:p>
            <a:pPr eaLnBrk="1" hangingPunct="1">
              <a:lnSpc>
                <a:spcPct val="90000"/>
              </a:lnSpc>
            </a:pPr>
            <a:r>
              <a:rPr lang="en-US" altLang="en-US" dirty="0">
                <a:ea typeface="ＭＳ Ｐゴシック" panose="020B0600070205080204" pitchFamily="34" charset="-128"/>
              </a:rPr>
              <a:t>In real life, there are several more types of real options that will make capital budgeting a even more complex task.</a:t>
            </a:r>
          </a:p>
          <a:p>
            <a:pPr eaLnBrk="1" hangingPunct="1">
              <a:lnSpc>
                <a:spcPct val="90000"/>
              </a:lnSpc>
            </a:pPr>
            <a:r>
              <a:rPr lang="en-US" altLang="en-US" dirty="0">
                <a:ea typeface="ＭＳ Ｐゴシック" panose="020B0600070205080204" pitchFamily="34" charset="-128"/>
              </a:rPr>
              <a:t>Chapter 7, pp. </a:t>
            </a:r>
            <a:r>
              <a:rPr lang="en-US" altLang="en-US">
                <a:ea typeface="ＭＳ Ｐゴシック" panose="020B0600070205080204" pitchFamily="34" charset="-128"/>
              </a:rPr>
              <a:t>218-222 has an introduction to another two types of real options: (1) the option to expand, and (2) the option to abandon.</a:t>
            </a:r>
          </a:p>
          <a:p>
            <a:pPr eaLnBrk="1" hangingPunct="1">
              <a:lnSpc>
                <a:spcPct val="90000"/>
              </a:lnSpc>
            </a:pPr>
            <a:r>
              <a:rPr lang="en-US" altLang="en-US" dirty="0">
                <a:ea typeface="ＭＳ Ｐゴシック" panose="020B0600070205080204" pitchFamily="34" charset="-128"/>
              </a:rPr>
              <a:t>I bet these will be treated in your intermediate corporate finance course.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34AE9753-BB79-C145-AB6C-DA72953264A1}"/>
              </a:ext>
            </a:extLst>
          </p:cNvPr>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Assignment?</a:t>
            </a:r>
          </a:p>
        </p:txBody>
      </p:sp>
      <p:sp>
        <p:nvSpPr>
          <p:cNvPr id="56322" name="Content Placeholder 2">
            <a:extLst>
              <a:ext uri="{FF2B5EF4-FFF2-40B4-BE49-F238E27FC236}">
                <a16:creationId xmlns:a16="http://schemas.microsoft.com/office/drawing/2014/main" id="{EDE901BF-8036-894A-9DE0-5B20D8F26910}"/>
              </a:ext>
            </a:extLst>
          </p:cNvPr>
          <p:cNvSpPr>
            <a:spLocks noGrp="1" noChangeArrowheads="1"/>
          </p:cNvSpPr>
          <p:nvPr>
            <p:ph idx="1"/>
          </p:nvPr>
        </p:nvSpPr>
        <p:spPr/>
        <p:txBody>
          <a:bodyPr>
            <a:normAutofit fontScale="92500" lnSpcReduction="10000"/>
          </a:bodyPr>
          <a:lstStyle/>
          <a:p>
            <a:pPr eaLnBrk="1" hangingPunct="1"/>
            <a:r>
              <a:rPr lang="en-US" altLang="en-US" sz="2000" dirty="0">
                <a:ea typeface="ＭＳ Ｐゴシック" panose="020B0600070205080204" pitchFamily="34" charset="-128"/>
              </a:rPr>
              <a:t>The ABC Co. is considering expanding its production capacity by 30%.  The expansion will require $50 million initially.  The net cash flow from this expansion is $4 million for the first year.  The net cash flows are expected to grow at a rate of 5% each year during the </a:t>
            </a:r>
            <a:r>
              <a:rPr lang="en-US" altLang="en-US">
                <a:ea typeface="ＭＳ Ｐゴシック" panose="020B0600070205080204" pitchFamily="34" charset="-128"/>
              </a:rPr>
              <a:t>following 3</a:t>
            </a:r>
            <a:r>
              <a:rPr lang="en-US" altLang="en-US" sz="2000">
                <a:ea typeface="ＭＳ Ｐゴシック" panose="020B0600070205080204" pitchFamily="34" charset="-128"/>
              </a:rPr>
              <a:t> years, but then slow to a 3% growth thereafter.  </a:t>
            </a:r>
            <a:r>
              <a:rPr lang="en-US" altLang="en-US" sz="2000" dirty="0">
                <a:ea typeface="ＭＳ Ｐゴシック" panose="020B0600070205080204" pitchFamily="34" charset="-128"/>
              </a:rPr>
              <a:t>The project has an infinite life.  The ABC Co. estimates that the cost of capital (i.e., required return) for this expansion is 8%.</a:t>
            </a:r>
          </a:p>
          <a:p>
            <a:pPr eaLnBrk="1" hangingPunct="1"/>
            <a:r>
              <a:rPr lang="en-US" altLang="en-US" sz="2000" dirty="0">
                <a:ea typeface="ＭＳ Ｐゴシック" panose="020B0600070205080204" pitchFamily="34" charset="-128"/>
              </a:rPr>
              <a:t>Task: write a report answering (1) should ABC Co. expand?  Why?  (2) If the market interest rate increases and thus the cost of capital for this expansion increases to 12%, would your recommendation change?</a:t>
            </a:r>
          </a:p>
          <a:p>
            <a:pPr eaLnBrk="1" hangingPunct="1"/>
            <a:r>
              <a:rPr lang="en-US" altLang="en-US" sz="2000" dirty="0">
                <a:ea typeface="ＭＳ Ｐゴシック" panose="020B0600070205080204" pitchFamily="34" charset="-128"/>
              </a:rPr>
              <a:t>You would need to use the growing perpetuity equation for this assignment.</a:t>
            </a:r>
          </a:p>
          <a:p>
            <a:pPr eaLnBrk="1" hangingPunct="1"/>
            <a:r>
              <a:rPr lang="en-US" altLang="en-US" sz="2000" dirty="0">
                <a:ea typeface="ＭＳ Ｐゴシック" panose="020B0600070205080204" pitchFamily="34" charset="-128"/>
              </a:rPr>
              <a:t>Due in a week.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993F1-D23B-C547-9AC7-07592712BB1F}"/>
              </a:ext>
            </a:extLst>
          </p:cNvPr>
          <p:cNvSpPr>
            <a:spLocks noGrp="1"/>
          </p:cNvSpPr>
          <p:nvPr>
            <p:ph type="title"/>
          </p:nvPr>
        </p:nvSpPr>
        <p:spPr/>
        <p:txBody>
          <a:bodyPr/>
          <a:lstStyle/>
          <a:p>
            <a:r>
              <a:rPr lang="en-US" dirty="0"/>
              <a:t>Assignment?</a:t>
            </a:r>
          </a:p>
        </p:txBody>
      </p:sp>
      <p:sp>
        <p:nvSpPr>
          <p:cNvPr id="3" name="Content Placeholder 2">
            <a:extLst>
              <a:ext uri="{FF2B5EF4-FFF2-40B4-BE49-F238E27FC236}">
                <a16:creationId xmlns:a16="http://schemas.microsoft.com/office/drawing/2014/main" id="{A90CB3E9-FC6D-194D-95E5-7A95DB3EBC09}"/>
              </a:ext>
            </a:extLst>
          </p:cNvPr>
          <p:cNvSpPr>
            <a:spLocks noGrp="1"/>
          </p:cNvSpPr>
          <p:nvPr>
            <p:ph idx="1"/>
          </p:nvPr>
        </p:nvSpPr>
        <p:spPr/>
        <p:txBody>
          <a:bodyPr/>
          <a:lstStyle/>
          <a:p>
            <a:r>
              <a:rPr lang="en-US" dirty="0"/>
              <a:t>Please read “The art of capital allocation” by </a:t>
            </a:r>
            <a:r>
              <a:rPr lang="en-US" dirty="0" err="1"/>
              <a:t>Pidun</a:t>
            </a:r>
            <a:r>
              <a:rPr lang="en-US" dirty="0"/>
              <a:t> and </a:t>
            </a:r>
            <a:r>
              <a:rPr lang="en-US" dirty="0" err="1"/>
              <a:t>Stange</a:t>
            </a:r>
            <a:r>
              <a:rPr lang="en-US" dirty="0"/>
              <a:t> as a starting point and research the state of capital budgeting.</a:t>
            </a:r>
          </a:p>
          <a:p>
            <a:r>
              <a:rPr lang="en-US" dirty="0"/>
              <a:t>Write a report, 2-5 pages, that contains (1) a summary of the article, and (2) your research </a:t>
            </a:r>
            <a:r>
              <a:rPr lang="en-US"/>
              <a:t>findings and reflections</a:t>
            </a:r>
            <a:r>
              <a:rPr lang="en-US" dirty="0"/>
              <a:t>.</a:t>
            </a:r>
          </a:p>
          <a:p>
            <a:r>
              <a:rPr lang="en-US" dirty="0"/>
              <a:t>The report is due in a week.</a:t>
            </a:r>
          </a:p>
        </p:txBody>
      </p:sp>
    </p:spTree>
    <p:extLst>
      <p:ext uri="{BB962C8B-B14F-4D97-AF65-F5344CB8AC3E}">
        <p14:creationId xmlns:p14="http://schemas.microsoft.com/office/powerpoint/2010/main" val="3753794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2">
            <a:extLst>
              <a:ext uri="{FF2B5EF4-FFF2-40B4-BE49-F238E27FC236}">
                <a16:creationId xmlns:a16="http://schemas.microsoft.com/office/drawing/2014/main" id="{1BFAD971-CC9B-3E4A-8893-23697036326E}"/>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A proposed project</a:t>
            </a:r>
          </a:p>
        </p:txBody>
      </p:sp>
      <p:sp>
        <p:nvSpPr>
          <p:cNvPr id="17410" name="Rectangle 3">
            <a:extLst>
              <a:ext uri="{FF2B5EF4-FFF2-40B4-BE49-F238E27FC236}">
                <a16:creationId xmlns:a16="http://schemas.microsoft.com/office/drawing/2014/main" id="{9EA7C3E3-BC07-B44A-8AC9-C967CA1668AC}"/>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Your company is looking at a new project that has the following cash flows.</a:t>
            </a:r>
          </a:p>
          <a:p>
            <a:pPr eaLnBrk="1" hangingPunct="1"/>
            <a:r>
              <a:rPr lang="en-US" altLang="en-US">
                <a:ea typeface="ＭＳ Ｐゴシック" panose="020B0600070205080204" pitchFamily="34" charset="-128"/>
              </a:rPr>
              <a:t>Year 0: initial cost, </a:t>
            </a:r>
            <a:r>
              <a:rPr lang="en-US" altLang="en-US" i="1">
                <a:ea typeface="ＭＳ Ｐゴシック" panose="020B0600070205080204" pitchFamily="34" charset="-128"/>
              </a:rPr>
              <a:t>C</a:t>
            </a:r>
            <a:r>
              <a:rPr lang="en-US" altLang="en-US" baseline="-25000">
                <a:ea typeface="ＭＳ Ｐゴシック" panose="020B0600070205080204" pitchFamily="34" charset="-128"/>
              </a:rPr>
              <a:t>0</a:t>
            </a:r>
            <a:r>
              <a:rPr lang="en-US" altLang="en-US">
                <a:ea typeface="ＭＳ Ｐゴシック" panose="020B0600070205080204" pitchFamily="34" charset="-128"/>
              </a:rPr>
              <a:t> = $100,000.</a:t>
            </a:r>
          </a:p>
          <a:p>
            <a:pPr eaLnBrk="1" hangingPunct="1"/>
            <a:r>
              <a:rPr lang="en-US" altLang="en-US">
                <a:ea typeface="ＭＳ Ｐゴシック" panose="020B0600070205080204" pitchFamily="34" charset="-128"/>
              </a:rPr>
              <a:t>Year 1: CF</a:t>
            </a:r>
            <a:r>
              <a:rPr lang="en-US" altLang="en-US" baseline="-25000">
                <a:ea typeface="ＭＳ Ｐゴシック" panose="020B0600070205080204" pitchFamily="34" charset="-128"/>
              </a:rPr>
              <a:t>1</a:t>
            </a:r>
            <a:r>
              <a:rPr lang="en-US" altLang="en-US">
                <a:ea typeface="ＭＳ Ｐゴシック" panose="020B0600070205080204" pitchFamily="34" charset="-128"/>
              </a:rPr>
              <a:t> = $30,000.</a:t>
            </a:r>
          </a:p>
          <a:p>
            <a:pPr eaLnBrk="1" hangingPunct="1"/>
            <a:r>
              <a:rPr lang="en-US" altLang="en-US">
                <a:ea typeface="ＭＳ Ｐゴシック" panose="020B0600070205080204" pitchFamily="34" charset="-128"/>
              </a:rPr>
              <a:t>Year 2: CF</a:t>
            </a:r>
            <a:r>
              <a:rPr lang="en-US" altLang="en-US" baseline="-25000">
                <a:ea typeface="ＭＳ Ｐゴシック" panose="020B0600070205080204" pitchFamily="34" charset="-128"/>
              </a:rPr>
              <a:t>2</a:t>
            </a:r>
            <a:r>
              <a:rPr lang="en-US" altLang="en-US">
                <a:ea typeface="ＭＳ Ｐゴシック" panose="020B0600070205080204" pitchFamily="34" charset="-128"/>
              </a:rPr>
              <a:t> = $50,000.</a:t>
            </a:r>
          </a:p>
          <a:p>
            <a:pPr eaLnBrk="1" hangingPunct="1"/>
            <a:r>
              <a:rPr lang="en-US" altLang="en-US">
                <a:ea typeface="ＭＳ Ｐゴシック" panose="020B0600070205080204" pitchFamily="34" charset="-128"/>
              </a:rPr>
              <a:t>Year 3: CF</a:t>
            </a:r>
            <a:r>
              <a:rPr lang="en-US" altLang="en-US" baseline="-25000">
                <a:ea typeface="ＭＳ Ｐゴシック" panose="020B0600070205080204" pitchFamily="34" charset="-128"/>
              </a:rPr>
              <a:t>3</a:t>
            </a:r>
            <a:r>
              <a:rPr lang="en-US" altLang="en-US">
                <a:ea typeface="ＭＳ Ｐゴシック" panose="020B0600070205080204" pitchFamily="34" charset="-128"/>
              </a:rPr>
              <a:t> = $60,000.</a:t>
            </a:r>
          </a:p>
          <a:p>
            <a:pPr eaLnBrk="1" hangingPunct="1"/>
            <a:r>
              <a:rPr lang="en-US" altLang="en-US">
                <a:ea typeface="ＭＳ Ｐゴシック" panose="020B0600070205080204" pitchFamily="34" charset="-128"/>
              </a:rPr>
              <a:t>The applicable discount rate is 10%.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a:extLst>
              <a:ext uri="{FF2B5EF4-FFF2-40B4-BE49-F238E27FC236}">
                <a16:creationId xmlns:a16="http://schemas.microsoft.com/office/drawing/2014/main" id="{EFAEBF46-6C97-B842-9030-2619F95B95AC}"/>
              </a:ext>
            </a:extLst>
          </p:cNvPr>
          <p:cNvSpPr>
            <a:spLocks noGrp="1" noChangeArrowheads="1"/>
          </p:cNvSpPr>
          <p:nvPr>
            <p:ph type="title"/>
          </p:nvPr>
        </p:nvSpPr>
        <p:spPr/>
        <p:txBody>
          <a:bodyPr/>
          <a:lstStyle/>
          <a:p>
            <a:r>
              <a:rPr lang="en-US" altLang="en-US">
                <a:ea typeface="ＭＳ Ｐゴシック" panose="020B0600070205080204" pitchFamily="34" charset="-128"/>
              </a:rPr>
              <a:t>End-of-chapter</a:t>
            </a:r>
          </a:p>
        </p:txBody>
      </p:sp>
      <p:sp>
        <p:nvSpPr>
          <p:cNvPr id="57346" name="Content Placeholder 2">
            <a:extLst>
              <a:ext uri="{FF2B5EF4-FFF2-40B4-BE49-F238E27FC236}">
                <a16:creationId xmlns:a16="http://schemas.microsoft.com/office/drawing/2014/main" id="{1A5803B4-E931-904B-9046-C586A5C09BD1}"/>
              </a:ext>
            </a:extLst>
          </p:cNvPr>
          <p:cNvSpPr>
            <a:spLocks noGrp="1" noChangeArrowheads="1"/>
          </p:cNvSpPr>
          <p:nvPr>
            <p:ph idx="1"/>
          </p:nvPr>
        </p:nvSpPr>
        <p:spPr/>
        <p:txBody>
          <a:bodyPr/>
          <a:lstStyle/>
          <a:p>
            <a:r>
              <a:rPr lang="en-US" altLang="en-US">
                <a:ea typeface="ＭＳ Ｐゴシック" panose="020B0600070205080204" pitchFamily="34" charset="-128"/>
              </a:rPr>
              <a:t>Concept questions: 1-11, 13, and 14.</a:t>
            </a:r>
          </a:p>
          <a:p>
            <a:r>
              <a:rPr lang="en-US" altLang="en-US">
                <a:ea typeface="ＭＳ Ｐゴシック" panose="020B0600070205080204" pitchFamily="34" charset="-128"/>
              </a:rPr>
              <a:t>Questions and problems: 1-4, 7-9, 12, 14(a), 14(b), 15, 16(a), 16(b), 17, 18(a), and 18(b).</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2">
            <a:extLst>
              <a:ext uri="{FF2B5EF4-FFF2-40B4-BE49-F238E27FC236}">
                <a16:creationId xmlns:a16="http://schemas.microsoft.com/office/drawing/2014/main" id="{BF84B3D3-5921-7143-93ED-A9B32FB20B5A}"/>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1</a:t>
            </a:r>
            <a:r>
              <a:rPr lang="en-US" altLang="en-US" baseline="30000">
                <a:ea typeface="ＭＳ Ｐゴシック" panose="020B0600070205080204" pitchFamily="34" charset="-128"/>
              </a:rPr>
              <a:t>st</a:t>
            </a:r>
            <a:r>
              <a:rPr lang="en-US" altLang="en-US">
                <a:ea typeface="ＭＳ Ｐゴシック" panose="020B0600070205080204" pitchFamily="34" charset="-128"/>
              </a:rPr>
              <a:t> method: the NPV rule</a:t>
            </a:r>
          </a:p>
        </p:txBody>
      </p:sp>
      <p:sp>
        <p:nvSpPr>
          <p:cNvPr id="18434" name="Rectangle 3">
            <a:extLst>
              <a:ext uri="{FF2B5EF4-FFF2-40B4-BE49-F238E27FC236}">
                <a16:creationId xmlns:a16="http://schemas.microsoft.com/office/drawing/2014/main" id="{6571055E-DC9E-A14E-83EC-CC49D88A84B1}"/>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NPV = PV – </a:t>
            </a:r>
            <a:r>
              <a:rPr lang="en-US" altLang="en-US" i="1">
                <a:ea typeface="ＭＳ Ｐゴシック" panose="020B0600070205080204" pitchFamily="34" charset="-128"/>
              </a:rPr>
              <a:t>C</a:t>
            </a:r>
            <a:r>
              <a:rPr lang="en-US" altLang="en-US" baseline="-25000">
                <a:ea typeface="ＭＳ Ｐゴシック" panose="020B0600070205080204" pitchFamily="34" charset="-128"/>
              </a:rPr>
              <a:t>0</a:t>
            </a:r>
            <a:r>
              <a:rPr lang="en-US" altLang="en-US">
                <a:ea typeface="ＭＳ Ｐゴシック" panose="020B0600070205080204" pitchFamily="34" charset="-128"/>
              </a:rPr>
              <a:t>: the difference between the present value of the investment</a:t>
            </a:r>
            <a:r>
              <a:rPr lang="ja-JP" altLang="en-US">
                <a:ea typeface="ＭＳ Ｐゴシック" panose="020B0600070205080204" pitchFamily="34" charset="-128"/>
              </a:rPr>
              <a:t>’</a:t>
            </a:r>
            <a:r>
              <a:rPr lang="en-US" altLang="ja-JP">
                <a:ea typeface="ＭＳ Ｐゴシック" panose="020B0600070205080204" pitchFamily="34" charset="-128"/>
              </a:rPr>
              <a:t>s future net cash flows, i.e., benefits, and its initial cost. </a:t>
            </a:r>
          </a:p>
          <a:p>
            <a:pPr eaLnBrk="1" hangingPunct="1"/>
            <a:r>
              <a:rPr lang="en-US" altLang="en-US">
                <a:ea typeface="ＭＳ Ｐゴシック" panose="020B0600070205080204" pitchFamily="34" charset="-128"/>
              </a:rPr>
              <a:t>Ideas: (1) an investment is worth undertaking if it creates value for its owners, and (2) an investment creates value if it worth more than it costs within the time value of money framework (Chapter 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a:extLst>
              <a:ext uri="{FF2B5EF4-FFF2-40B4-BE49-F238E27FC236}">
                <a16:creationId xmlns:a16="http://schemas.microsoft.com/office/drawing/2014/main" id="{E26E49F3-FDF2-814D-944C-6B98DB14F566}"/>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Decision rule</a:t>
            </a:r>
          </a:p>
        </p:txBody>
      </p:sp>
      <p:sp>
        <p:nvSpPr>
          <p:cNvPr id="19458" name="Rectangle 3">
            <a:extLst>
              <a:ext uri="{FF2B5EF4-FFF2-40B4-BE49-F238E27FC236}">
                <a16:creationId xmlns:a16="http://schemas.microsoft.com/office/drawing/2014/main" id="{5259E164-7BBC-9249-B20D-FFE8A38D5081}"/>
              </a:ext>
            </a:extLst>
          </p:cNvPr>
          <p:cNvSpPr>
            <a:spLocks noGrp="1" noChangeArrowheads="1"/>
          </p:cNvSpPr>
          <p:nvPr>
            <p:ph idx="1"/>
          </p:nvPr>
        </p:nvSpPr>
        <p:spPr/>
        <p:txBody>
          <a:bodyPr/>
          <a:lstStyle/>
          <a:p>
            <a:pPr eaLnBrk="1" hangingPunct="1"/>
            <a:r>
              <a:rPr lang="en-US" altLang="en-US" sz="2400">
                <a:ea typeface="ＭＳ Ｐゴシック" panose="020B0600070205080204" pitchFamily="34" charset="-128"/>
              </a:rPr>
              <a:t>If NPV &gt; = 0, accept the project.</a:t>
            </a:r>
          </a:p>
          <a:p>
            <a:pPr eaLnBrk="1" hangingPunct="1"/>
            <a:r>
              <a:rPr lang="en-US" altLang="en-US" sz="2400">
                <a:ea typeface="ＭＳ Ｐゴシック" panose="020B0600070205080204" pitchFamily="34" charset="-128"/>
              </a:rPr>
              <a:t>If NPV &lt; 0, reject the project.</a:t>
            </a:r>
          </a:p>
          <a:p>
            <a:pPr eaLnBrk="1" hangingPunct="1"/>
            <a:r>
              <a:rPr lang="en-US" altLang="en-US" sz="2400">
                <a:ea typeface="ＭＳ Ｐゴシック" panose="020B0600070205080204" pitchFamily="34" charset="-128"/>
              </a:rPr>
              <a:t>A positive NPV suggests that the project is expected to add value to the firm, and the project should improve shareholders</a:t>
            </a:r>
            <a:r>
              <a:rPr lang="ja-JP" altLang="en-US" sz="2400">
                <a:ea typeface="ＭＳ Ｐゴシック" panose="020B0600070205080204" pitchFamily="34" charset="-128"/>
              </a:rPr>
              <a:t>’</a:t>
            </a:r>
            <a:r>
              <a:rPr lang="en-US" altLang="ja-JP" sz="2400">
                <a:ea typeface="ＭＳ Ｐゴシック" panose="020B0600070205080204" pitchFamily="34" charset="-128"/>
              </a:rPr>
              <a:t> wealth.</a:t>
            </a:r>
          </a:p>
          <a:p>
            <a:pPr eaLnBrk="1" hangingPunct="1"/>
            <a:r>
              <a:rPr lang="en-US" altLang="en-US" sz="2400">
                <a:ea typeface="ＭＳ Ｐゴシック" panose="020B0600070205080204" pitchFamily="34" charset="-128"/>
              </a:rPr>
              <a:t>Because the goal of financial management is to increase shareholders</a:t>
            </a:r>
            <a:r>
              <a:rPr lang="ja-JP" altLang="en-US" sz="2400">
                <a:ea typeface="ＭＳ Ｐゴシック" panose="020B0600070205080204" pitchFamily="34" charset="-128"/>
              </a:rPr>
              <a:t>’</a:t>
            </a:r>
            <a:r>
              <a:rPr lang="en-US" altLang="ja-JP" sz="2400">
                <a:ea typeface="ＭＳ Ｐゴシック" panose="020B0600070205080204" pitchFamily="34" charset="-128"/>
              </a:rPr>
              <a:t> wealth, NPV is a good measure of how well this project will meet this goal.</a:t>
            </a:r>
            <a:endParaRPr lang="en-US" altLang="en-US" sz="2400">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2">
            <a:extLst>
              <a:ext uri="{FF2B5EF4-FFF2-40B4-BE49-F238E27FC236}">
                <a16:creationId xmlns:a16="http://schemas.microsoft.com/office/drawing/2014/main" id="{4E8F48D1-BBB8-7248-90BA-60BD032C7474}"/>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Project NPV</a:t>
            </a:r>
          </a:p>
        </p:txBody>
      </p:sp>
      <p:graphicFrame>
        <p:nvGraphicFramePr>
          <p:cNvPr id="20482" name="Object 4">
            <a:extLst>
              <a:ext uri="{FF2B5EF4-FFF2-40B4-BE49-F238E27FC236}">
                <a16:creationId xmlns:a16="http://schemas.microsoft.com/office/drawing/2014/main" id="{991BDCA6-0B36-D44D-9008-E0AD86BDC4CE}"/>
              </a:ext>
            </a:extLst>
          </p:cNvPr>
          <p:cNvGraphicFramePr>
            <a:graphicFrameLocks noGrp="1" noChangeAspect="1"/>
          </p:cNvGraphicFramePr>
          <p:nvPr>
            <p:ph idx="1"/>
          </p:nvPr>
        </p:nvGraphicFramePr>
        <p:xfrm>
          <a:off x="1123950" y="2120900"/>
          <a:ext cx="6896100" cy="4051300"/>
        </p:xfrm>
        <a:graphic>
          <a:graphicData uri="http://schemas.openxmlformats.org/presentationml/2006/ole">
            <mc:AlternateContent xmlns:mc="http://schemas.openxmlformats.org/markup-compatibility/2006">
              <mc:Choice xmlns:v="urn:schemas-microsoft-com:vml" Requires="v">
                <p:oleObj spid="_x0000_s20500" name="Worksheet" r:id="rId3" imgW="8864600" imgH="5207000" progId="Excel.Sheet.8">
                  <p:embed/>
                </p:oleObj>
              </mc:Choice>
              <mc:Fallback>
                <p:oleObj name="Worksheet" r:id="rId3" imgW="8864600" imgH="52070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3950" y="2120900"/>
                        <a:ext cx="6896100"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a:extLst>
              <a:ext uri="{FF2B5EF4-FFF2-40B4-BE49-F238E27FC236}">
                <a16:creationId xmlns:a16="http://schemas.microsoft.com/office/drawing/2014/main" id="{84C9793E-2C65-F441-A2E0-777F9AE87224}"/>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Judging the NPV rule</a:t>
            </a:r>
          </a:p>
        </p:txBody>
      </p:sp>
      <p:sp>
        <p:nvSpPr>
          <p:cNvPr id="21506" name="Rectangle 3">
            <a:extLst>
              <a:ext uri="{FF2B5EF4-FFF2-40B4-BE49-F238E27FC236}">
                <a16:creationId xmlns:a16="http://schemas.microsoft.com/office/drawing/2014/main" id="{CAAB3041-B90C-EB4E-863E-0DC84D403A37}"/>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Does the NPV rule take the time value of money into consideration?</a:t>
            </a:r>
          </a:p>
          <a:p>
            <a:pPr eaLnBrk="1" hangingPunct="1"/>
            <a:r>
              <a:rPr lang="en-US" altLang="en-US">
                <a:ea typeface="ＭＳ Ｐゴシック" panose="020B0600070205080204" pitchFamily="34" charset="-128"/>
              </a:rPr>
              <a:t>Does the NPV rule adjust for risk?</a:t>
            </a:r>
          </a:p>
          <a:p>
            <a:pPr eaLnBrk="1" hangingPunct="1"/>
            <a:r>
              <a:rPr lang="en-US" altLang="en-US">
                <a:ea typeface="ＭＳ Ｐゴシック" panose="020B0600070205080204" pitchFamily="34" charset="-128"/>
              </a:rPr>
              <a:t>Does the NPV rule tell us whether and by how much the project add value to the firm?</a:t>
            </a:r>
          </a:p>
          <a:p>
            <a:pPr eaLnBrk="1" hangingPunct="1"/>
            <a:endParaRPr lang="en-US" altLang="en-US">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AutoShape 2">
            <a:extLst>
              <a:ext uri="{FF2B5EF4-FFF2-40B4-BE49-F238E27FC236}">
                <a16:creationId xmlns:a16="http://schemas.microsoft.com/office/drawing/2014/main" id="{1A1C3197-FD83-634E-B8A4-FADF2F1F3EA5}"/>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Finally, they listen</a:t>
            </a:r>
          </a:p>
        </p:txBody>
      </p:sp>
      <p:sp>
        <p:nvSpPr>
          <p:cNvPr id="23554" name="Rectangle 3">
            <a:extLst>
              <a:ext uri="{FF2B5EF4-FFF2-40B4-BE49-F238E27FC236}">
                <a16:creationId xmlns:a16="http://schemas.microsoft.com/office/drawing/2014/main" id="{090EF5B9-F5A8-1F4C-9CD2-F7F190887327}"/>
              </a:ext>
            </a:extLst>
          </p:cNvPr>
          <p:cNvSpPr>
            <a:spLocks noGrp="1" noChangeArrowheads="1"/>
          </p:cNvSpPr>
          <p:nvPr>
            <p:ph idx="1"/>
          </p:nvPr>
        </p:nvSpPr>
        <p:spPr/>
        <p:txBody>
          <a:bodyPr/>
          <a:lstStyle/>
          <a:p>
            <a:pPr eaLnBrk="1" hangingPunct="1">
              <a:lnSpc>
                <a:spcPct val="80000"/>
              </a:lnSpc>
            </a:pPr>
            <a:r>
              <a:rPr lang="en-US" altLang="en-US" sz="2400">
                <a:ea typeface="ＭＳ Ｐゴシック" panose="020B0600070205080204" pitchFamily="34" charset="-128"/>
              </a:rPr>
              <a:t>CFOs are using what academics consider better measures in their capital-budgeting analysis. According to a recent survey, more than 85 percent say they use net present value (NPV) analysis in at least three out of four decisions…."Finance textbooks have taught for years that NPV is superior, but this is the first known survey to show it's the preferred tool," says co-author Patricia A. Ryan, a professor of corporate finance at Colorado State University.</a:t>
            </a:r>
          </a:p>
          <a:p>
            <a:pPr eaLnBrk="1" hangingPunct="1">
              <a:lnSpc>
                <a:spcPct val="80000"/>
              </a:lnSpc>
            </a:pPr>
            <a:r>
              <a:rPr lang="en-US" altLang="en-US" sz="2400">
                <a:ea typeface="ＭＳ Ｐゴシック" panose="020B0600070205080204" pitchFamily="34" charset="-128"/>
              </a:rPr>
              <a:t>Source: CFO.com.</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{F2DD107F-EECA-454E-A66A-ADB707BA149F}tf10001070</Template>
  <TotalTime>360</TotalTime>
  <Words>1857</Words>
  <Application>Microsoft Macintosh PowerPoint</Application>
  <PresentationFormat>On-screen Show (4:3)</PresentationFormat>
  <Paragraphs>151</Paragraphs>
  <Slides>40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8" baseType="lpstr">
      <vt:lpstr>Arial</vt:lpstr>
      <vt:lpstr>Calibri</vt:lpstr>
      <vt:lpstr>Georgia</vt:lpstr>
      <vt:lpstr>Rockwell Extra Bold</vt:lpstr>
      <vt:lpstr>Trebuchet MS</vt:lpstr>
      <vt:lpstr>Wingdings</vt:lpstr>
      <vt:lpstr>Wood Type</vt:lpstr>
      <vt:lpstr>Worksheet</vt:lpstr>
      <vt:lpstr>Chapter 5: Net present value and other investment rules</vt:lpstr>
      <vt:lpstr>Outline</vt:lpstr>
      <vt:lpstr>Good decision criteria</vt:lpstr>
      <vt:lpstr>A proposed project</vt:lpstr>
      <vt:lpstr>1st method: the NPV rule</vt:lpstr>
      <vt:lpstr>Decision rule</vt:lpstr>
      <vt:lpstr>Project NPV</vt:lpstr>
      <vt:lpstr>Judging the NPV rule</vt:lpstr>
      <vt:lpstr>Finally, they listen</vt:lpstr>
      <vt:lpstr>2nd method: payback period</vt:lpstr>
      <vt:lpstr>Decision rule</vt:lpstr>
      <vt:lpstr>Project payback period</vt:lpstr>
      <vt:lpstr>The decision</vt:lpstr>
      <vt:lpstr>Judging the payback period rule</vt:lpstr>
      <vt:lpstr>The good and the bad</vt:lpstr>
      <vt:lpstr>3rd method: discounted payback period</vt:lpstr>
      <vt:lpstr>Decision rule</vt:lpstr>
      <vt:lpstr>Project discounted payback period</vt:lpstr>
      <vt:lpstr>The decision</vt:lpstr>
      <vt:lpstr>Judging discounted payback period</vt:lpstr>
      <vt:lpstr>The good and the bad</vt:lpstr>
      <vt:lpstr>4th method: IRR</vt:lpstr>
      <vt:lpstr>Decision rule</vt:lpstr>
      <vt:lpstr>Project IRR</vt:lpstr>
      <vt:lpstr>The decision</vt:lpstr>
      <vt:lpstr>Judging the IRR</vt:lpstr>
      <vt:lpstr>NPV vs. IRR</vt:lpstr>
      <vt:lpstr>A warning</vt:lpstr>
      <vt:lpstr>Non-unique IRR solutions</vt:lpstr>
      <vt:lpstr>Lesson</vt:lpstr>
      <vt:lpstr>5th method: the profitability index</vt:lpstr>
      <vt:lpstr>Decision rule</vt:lpstr>
      <vt:lpstr>Project PI</vt:lpstr>
      <vt:lpstr>The good and the bad</vt:lpstr>
      <vt:lpstr>Real options [extra]</vt:lpstr>
      <vt:lpstr>An example: timing option</vt:lpstr>
      <vt:lpstr>More real options</vt:lpstr>
      <vt:lpstr>Assignment?</vt:lpstr>
      <vt:lpstr>Assignment?</vt:lpstr>
      <vt:lpstr>End-of-chapter</vt:lpstr>
    </vt:vector>
  </TitlesOfParts>
  <Company>nau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Net present value and other investment rules</dc:title>
  <dc:creator>cba</dc:creator>
  <cp:lastModifiedBy>Microsoft Office User</cp:lastModifiedBy>
  <cp:revision>89</cp:revision>
  <dcterms:created xsi:type="dcterms:W3CDTF">2007-05-16T04:37:46Z</dcterms:created>
  <dcterms:modified xsi:type="dcterms:W3CDTF">2022-04-11T17:12:20Z</dcterms:modified>
</cp:coreProperties>
</file>